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7" r:id="rId4"/>
    <p:sldId id="260" r:id="rId5"/>
    <p:sldId id="264" r:id="rId6"/>
    <p:sldId id="258" r:id="rId7"/>
    <p:sldId id="265" r:id="rId8"/>
    <p:sldId id="266" r:id="rId9"/>
    <p:sldId id="261" r:id="rId10"/>
    <p:sldId id="262" r:id="rId11"/>
    <p:sldId id="263"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3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6922" autoAdjust="0"/>
  </p:normalViewPr>
  <p:slideViewPr>
    <p:cSldViewPr snapToGrid="0" showGuides="1">
      <p:cViewPr varScale="1">
        <p:scale>
          <a:sx n="55" d="100"/>
          <a:sy n="55" d="100"/>
        </p:scale>
        <p:origin x="1176" y="6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BC019-1B03-4B65-9CCB-7229CE18A4E8}" type="datetimeFigureOut">
              <a:rPr kumimoji="1" lang="ja-JP" altLang="en-US" smtClean="0"/>
              <a:t>2022/5/25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7CD9-1624-47DA-9058-7721FB14236A}" type="slidenum">
              <a:rPr kumimoji="1" lang="ja-JP" altLang="en-US" smtClean="0"/>
              <a:t>‹#›</a:t>
            </a:fld>
            <a:endParaRPr kumimoji="1" lang="ja-JP" altLang="en-US"/>
          </a:p>
        </p:txBody>
      </p:sp>
    </p:spTree>
    <p:extLst>
      <p:ext uri="{BB962C8B-B14F-4D97-AF65-F5344CB8AC3E}">
        <p14:creationId xmlns:p14="http://schemas.microsoft.com/office/powerpoint/2010/main" val="38193661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chemeClr val="accent6"/>
                </a:solidFill>
                <a:effectLst/>
              </a:rPr>
              <a:t>緑色</a:t>
            </a:r>
            <a:r>
              <a:rPr lang="ja-JP" altLang="en-US" dirty="0" smtClean="0">
                <a:effectLst/>
              </a:rPr>
              <a:t>クロロフィル枝豆・ホウレンソウ・ニラ・ブロッコリーなど血液の流れを良くし肝臓の働きもよくしてくれます。</a:t>
            </a:r>
            <a:endParaRPr lang="en-US" altLang="ja-JP" dirty="0" smtClean="0">
              <a:effectLst/>
            </a:endParaRPr>
          </a:p>
          <a:p>
            <a:r>
              <a:rPr lang="ja-JP" altLang="en-US" dirty="0" smtClean="0">
                <a:solidFill>
                  <a:srgbClr val="FF0000"/>
                </a:solidFill>
                <a:effectLst/>
              </a:rPr>
              <a:t>赤色</a:t>
            </a:r>
            <a:r>
              <a:rPr lang="ja-JP" altLang="en-US" dirty="0" smtClean="0">
                <a:effectLst/>
              </a:rPr>
              <a:t>リコピン・</a:t>
            </a:r>
            <a:r>
              <a:rPr lang="en-US" altLang="ja-JP" dirty="0" smtClean="0">
                <a:effectLst/>
              </a:rPr>
              <a:t>B</a:t>
            </a:r>
            <a:r>
              <a:rPr lang="ja-JP" altLang="en-US" dirty="0" smtClean="0">
                <a:effectLst/>
              </a:rPr>
              <a:t>カロテン・カプサイシントマトやニンジン・牛肉や豚肉・赤身の魚血や肉をつくり、心臓の働きを良くしてくれます。手や足の冷えにも効果的で、子供の体をつくるために摂取させたい色</a:t>
            </a:r>
            <a:endParaRPr lang="en-US" altLang="ja-JP" dirty="0" smtClean="0">
              <a:effectLst/>
            </a:endParaRPr>
          </a:p>
          <a:p>
            <a:r>
              <a:rPr lang="ja-JP" altLang="en-US" dirty="0" smtClean="0">
                <a:effectLst/>
              </a:rPr>
              <a:t>黄色ルテイン・ルクミン・イソフラボン大豆やカボチャトウモロコ・バナナ・みかんなど脾臓の働きをよくしてくれ、熱や力のもととなり、新陳代謝をアップさせてくれる効果も期待できます</a:t>
            </a:r>
            <a:endParaRPr lang="en-US" altLang="ja-JP" dirty="0" smtClean="0">
              <a:effectLst/>
            </a:endParaRPr>
          </a:p>
          <a:p>
            <a:r>
              <a:rPr lang="ja-JP" altLang="en-US" dirty="0" smtClean="0">
                <a:effectLst/>
              </a:rPr>
              <a:t>白色ケルセチンパン・白米・白菜・キャベツ・牛乳・白身魚肺の働きを良くし、胃腸機能にも働きかけ改善効果が期待できる色</a:t>
            </a:r>
            <a:endParaRPr lang="en-US" altLang="ja-JP" dirty="0" smtClean="0">
              <a:effectLst/>
            </a:endParaRPr>
          </a:p>
          <a:p>
            <a:r>
              <a:rPr lang="ja-JP" altLang="en-US" dirty="0" smtClean="0">
                <a:effectLst/>
              </a:rPr>
              <a:t>黒色アントシアニン・フコキサチンシイタケ・ごぼう・わかめ・ひじき・玄米腎臓や排泄作用をサポートする栄養素</a:t>
            </a:r>
            <a:endParaRPr kumimoji="1" lang="ja-JP" altLang="en-US" dirty="0"/>
          </a:p>
        </p:txBody>
      </p:sp>
      <p:sp>
        <p:nvSpPr>
          <p:cNvPr id="4" name="スライド番号プレースホルダー 3"/>
          <p:cNvSpPr>
            <a:spLocks noGrp="1"/>
          </p:cNvSpPr>
          <p:nvPr>
            <p:ph type="sldNum" sz="quarter" idx="10"/>
          </p:nvPr>
        </p:nvSpPr>
        <p:spPr/>
        <p:txBody>
          <a:bodyPr/>
          <a:lstStyle/>
          <a:p>
            <a:fld id="{25057CD9-1624-47DA-9058-7721FB14236A}" type="slidenum">
              <a:rPr kumimoji="1" lang="ja-JP" altLang="en-US" smtClean="0"/>
              <a:t>1</a:t>
            </a:fld>
            <a:endParaRPr kumimoji="1" lang="ja-JP" altLang="en-US"/>
          </a:p>
        </p:txBody>
      </p:sp>
    </p:spTree>
    <p:extLst>
      <p:ext uri="{BB962C8B-B14F-4D97-AF65-F5344CB8AC3E}">
        <p14:creationId xmlns:p14="http://schemas.microsoft.com/office/powerpoint/2010/main" val="281401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25057CD9-1624-47DA-9058-7721FB14236A}" type="slidenum">
              <a:rPr kumimoji="1" lang="ja-JP" altLang="en-US" smtClean="0"/>
              <a:t>2</a:t>
            </a:fld>
            <a:endParaRPr kumimoji="1" lang="ja-JP" altLang="en-US"/>
          </a:p>
        </p:txBody>
      </p:sp>
    </p:spTree>
    <p:extLst>
      <p:ext uri="{BB962C8B-B14F-4D97-AF65-F5344CB8AC3E}">
        <p14:creationId xmlns:p14="http://schemas.microsoft.com/office/powerpoint/2010/main" val="186041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運動不足で筋力低下になるのではなく、慢性的な栄養不足によって筋肉が弱くなるサルコペニアの原因となるという連鎖に注目していただいてほしい。</a:t>
            </a:r>
            <a:endParaRPr kumimoji="1" lang="en-US" altLang="ja-JP" dirty="0" smtClean="0"/>
          </a:p>
          <a:p>
            <a:r>
              <a:rPr kumimoji="1" lang="ja-JP" altLang="en-US" dirty="0" smtClean="0"/>
              <a:t>ただ運動を頑張る、散歩をする、それだけでは筋力低下は止まらないということです。</a:t>
            </a:r>
            <a:endParaRPr kumimoji="1" lang="en-US" altLang="ja-JP" dirty="0" smtClean="0"/>
          </a:p>
          <a:p>
            <a:r>
              <a:rPr kumimoji="1" lang="ja-JP" altLang="en-US" dirty="0" smtClean="0"/>
              <a:t>身体を作るための栄養をしっかりと補給することが大事です。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8375C1-7C5C-42A2-80F2-05631BB3764E}" type="slidenum">
              <a:rPr lang="en-US" altLang="ja-JP" noProof="0" smtClean="0"/>
              <a:pPr/>
              <a:t>4</a:t>
            </a:fld>
            <a:endParaRPr lang="ja-JP" altLang="en-US" noProof="0"/>
          </a:p>
        </p:txBody>
      </p:sp>
    </p:spTree>
    <p:extLst>
      <p:ext uri="{BB962C8B-B14F-4D97-AF65-F5344CB8AC3E}">
        <p14:creationId xmlns:p14="http://schemas.microsoft.com/office/powerpoint/2010/main" val="20710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フレイルドミノ見たことがある方は多いと思います。この図を見た通り</a:t>
            </a:r>
            <a:endParaRPr kumimoji="1" lang="en-US" altLang="ja-JP" dirty="0" smtClean="0"/>
          </a:p>
          <a:p>
            <a:r>
              <a:rPr kumimoji="1" lang="ja-JP" altLang="en-US" dirty="0" smtClean="0"/>
              <a:t>栄養はドミノ倒しの最後の要です。ここを防ぐことで身体的なフレイル予防に重要な項目になります。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5057CD9-1624-47DA-9058-7721FB14236A}" type="slidenum">
              <a:rPr kumimoji="1" lang="ja-JP" altLang="en-US" smtClean="0"/>
              <a:t>5</a:t>
            </a:fld>
            <a:endParaRPr kumimoji="1" lang="ja-JP" altLang="en-US"/>
          </a:p>
        </p:txBody>
      </p:sp>
    </p:spTree>
    <p:extLst>
      <p:ext uri="{BB962C8B-B14F-4D97-AF65-F5344CB8AC3E}">
        <p14:creationId xmlns:p14="http://schemas.microsoft.com/office/powerpoint/2010/main" val="288393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健診の</a:t>
            </a:r>
            <a:r>
              <a:rPr kumimoji="1" lang="ja-JP" altLang="en-US" dirty="0" err="1" smtClean="0"/>
              <a:t>で</a:t>
            </a:r>
            <a:r>
              <a:rPr kumimoji="1" lang="ja-JP" altLang="en-US" dirty="0" smtClean="0"/>
              <a:t>低栄養と該当する方の割合は</a:t>
            </a:r>
            <a:r>
              <a:rPr kumimoji="1" lang="en-US" altLang="ja-JP" dirty="0" smtClean="0"/>
              <a:t>20</a:t>
            </a:r>
            <a:r>
              <a:rPr kumimoji="1" lang="ja-JP" altLang="en-US" dirty="0" smtClean="0"/>
              <a:t>圏域の中でも</a:t>
            </a:r>
            <a:r>
              <a:rPr kumimoji="1" lang="en-US" altLang="ja-JP" dirty="0" smtClean="0"/>
              <a:t>4</a:t>
            </a:r>
            <a:r>
              <a:rPr kumimoji="1" lang="ja-JP" altLang="en-US" dirty="0" smtClean="0"/>
              <a:t>番目に多いとされております。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5057CD9-1624-47DA-9058-7721FB14236A}" type="slidenum">
              <a:rPr kumimoji="1" lang="ja-JP" altLang="en-US" smtClean="0"/>
              <a:t>6</a:t>
            </a:fld>
            <a:endParaRPr kumimoji="1" lang="ja-JP" altLang="en-US"/>
          </a:p>
        </p:txBody>
      </p:sp>
    </p:spTree>
    <p:extLst>
      <p:ext uri="{BB962C8B-B14F-4D97-AF65-F5344CB8AC3E}">
        <p14:creationId xmlns:p14="http://schemas.microsoft.com/office/powerpoint/2010/main" val="156017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地域の課題として自分自身や周りでも栄養の課題に気づきづらく、無自覚のうちに低栄養状態となっている。</a:t>
            </a:r>
            <a:endParaRPr kumimoji="1" lang="en-US" altLang="ja-JP" dirty="0" smtClean="0"/>
          </a:p>
          <a:p>
            <a:r>
              <a:rPr kumimoji="1" lang="ja-JP" altLang="en-US" dirty="0" smtClean="0"/>
              <a:t>それに対しての課題として、</a:t>
            </a:r>
            <a:r>
              <a:rPr kumimoji="1" lang="en-US" altLang="ja-JP" dirty="0" smtClean="0"/>
              <a:t>2</a:t>
            </a:r>
            <a:r>
              <a:rPr kumimoji="1" lang="ja-JP" altLang="en-US" dirty="0" smtClean="0"/>
              <a:t>点の対策が必要になります。</a:t>
            </a:r>
            <a:endParaRPr kumimoji="1" lang="en-US" altLang="ja-JP" dirty="0" smtClean="0"/>
          </a:p>
          <a:p>
            <a:r>
              <a:rPr kumimoji="1" lang="en-US" altLang="ja-JP" dirty="0" smtClean="0"/>
              <a:t>1</a:t>
            </a:r>
            <a:r>
              <a:rPr kumimoji="1" lang="ja-JP" altLang="en-US" dirty="0" smtClean="0"/>
              <a:t>つ、重症化防止に向け栄養知識の理解を深めること、</a:t>
            </a:r>
            <a:r>
              <a:rPr kumimoji="1" lang="en-US" altLang="ja-JP" dirty="0" smtClean="0"/>
              <a:t>2</a:t>
            </a:r>
            <a:r>
              <a:rPr kumimoji="1" lang="ja-JP" altLang="en-US" dirty="0" smtClean="0"/>
              <a:t>つ目が地域の社会資源や健康維持に関する情報を得る仕組みが必要であるとのこと。</a:t>
            </a:r>
            <a:endParaRPr kumimoji="1" lang="ja-JP" altLang="en-US" dirty="0"/>
          </a:p>
        </p:txBody>
      </p:sp>
      <p:sp>
        <p:nvSpPr>
          <p:cNvPr id="4" name="スライド番号プレースホルダー 3"/>
          <p:cNvSpPr>
            <a:spLocks noGrp="1"/>
          </p:cNvSpPr>
          <p:nvPr>
            <p:ph type="sldNum" sz="quarter" idx="10"/>
          </p:nvPr>
        </p:nvSpPr>
        <p:spPr/>
        <p:txBody>
          <a:bodyPr/>
          <a:lstStyle/>
          <a:p>
            <a:fld id="{25057CD9-1624-47DA-9058-7721FB14236A}" type="slidenum">
              <a:rPr kumimoji="1" lang="ja-JP" altLang="en-US" smtClean="0"/>
              <a:t>9</a:t>
            </a:fld>
            <a:endParaRPr kumimoji="1" lang="ja-JP" altLang="en-US"/>
          </a:p>
        </p:txBody>
      </p:sp>
    </p:spTree>
    <p:extLst>
      <p:ext uri="{BB962C8B-B14F-4D97-AF65-F5344CB8AC3E}">
        <p14:creationId xmlns:p14="http://schemas.microsoft.com/office/powerpoint/2010/main" val="118642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無自覚な低栄養の方を予防する対策として、まず高齢者の方々に栄養についての知識を得る機会のために、サロンでの講座開催を検討しております。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5057CD9-1624-47DA-9058-7721FB14236A}" type="slidenum">
              <a:rPr kumimoji="1" lang="ja-JP" altLang="en-US" smtClean="0"/>
              <a:t>10</a:t>
            </a:fld>
            <a:endParaRPr kumimoji="1" lang="ja-JP" altLang="en-US"/>
          </a:p>
        </p:txBody>
      </p:sp>
    </p:spTree>
    <p:extLst>
      <p:ext uri="{BB962C8B-B14F-4D97-AF65-F5344CB8AC3E}">
        <p14:creationId xmlns:p14="http://schemas.microsoft.com/office/powerpoint/2010/main" val="342020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245085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38096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78343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358241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317791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224367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114698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163426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275027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347851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E4574C-F898-4C86-91FC-65E087961AA0}" type="datetimeFigureOut">
              <a:rPr kumimoji="1" lang="ja-JP" altLang="en-US" smtClean="0"/>
              <a:t>2022/5/25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3438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4574C-F898-4C86-91FC-65E087961AA0}" type="datetimeFigureOut">
              <a:rPr kumimoji="1" lang="ja-JP" altLang="en-US" smtClean="0"/>
              <a:t>2022/5/25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C2CA6-190F-4B06-B223-0745D9C07B6C}" type="slidenum">
              <a:rPr kumimoji="1" lang="ja-JP" altLang="en-US" smtClean="0"/>
              <a:t>‹#›</a:t>
            </a:fld>
            <a:endParaRPr kumimoji="1" lang="ja-JP" altLang="en-US"/>
          </a:p>
        </p:txBody>
      </p:sp>
    </p:spTree>
    <p:extLst>
      <p:ext uri="{BB962C8B-B14F-4D97-AF65-F5344CB8AC3E}">
        <p14:creationId xmlns:p14="http://schemas.microsoft.com/office/powerpoint/2010/main" val="626617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397264" y="1342"/>
            <a:ext cx="2450122"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 y="14839"/>
            <a:ext cx="2393700" cy="6858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393703" y="0"/>
            <a:ext cx="263329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639908" y="0"/>
            <a:ext cx="177018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037493" y="313470"/>
            <a:ext cx="9144000" cy="193736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増尾地区の栄養について</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サブタイトル 2"/>
          <p:cNvSpPr>
            <a:spLocks noGrp="1"/>
          </p:cNvSpPr>
          <p:nvPr>
            <p:ph type="subTitle" idx="1"/>
          </p:nvPr>
        </p:nvSpPr>
        <p:spPr>
          <a:xfrm>
            <a:off x="844066" y="3391084"/>
            <a:ext cx="9144000" cy="1655762"/>
          </a:xfrm>
        </p:spPr>
        <p:txBody>
          <a:bodyPr>
            <a:normAutofit/>
          </a:bodyPr>
          <a:lstStyle/>
          <a:p>
            <a:r>
              <a:rPr kumimoji="1" lang="ja-JP" altLang="en-US" sz="3200" b="1" dirty="0" smtClean="0">
                <a:latin typeface="游ゴシック Medium" panose="020B0500000000000000" pitchFamily="50" charset="-128"/>
                <a:ea typeface="游ゴシック Medium" panose="020B0500000000000000" pitchFamily="50" charset="-128"/>
              </a:rPr>
              <a:t>柏南部第</a:t>
            </a:r>
            <a:r>
              <a:rPr kumimoji="1" lang="en-US" altLang="ja-JP" sz="3200" b="1" dirty="0" smtClean="0">
                <a:latin typeface="游ゴシック Medium" panose="020B0500000000000000" pitchFamily="50" charset="-128"/>
                <a:ea typeface="游ゴシック Medium" panose="020B0500000000000000" pitchFamily="50" charset="-128"/>
              </a:rPr>
              <a:t>2</a:t>
            </a:r>
            <a:r>
              <a:rPr kumimoji="1" lang="ja-JP" altLang="en-US" sz="3200" b="1" dirty="0" smtClean="0">
                <a:latin typeface="游ゴシック Medium" panose="020B0500000000000000" pitchFamily="50" charset="-128"/>
                <a:ea typeface="游ゴシック Medium" panose="020B0500000000000000" pitchFamily="50" charset="-128"/>
              </a:rPr>
              <a:t>地域包括支援センター　</a:t>
            </a:r>
            <a:endParaRPr kumimoji="1" lang="en-US" altLang="ja-JP" sz="3200" b="1" dirty="0" smtClean="0">
              <a:latin typeface="游ゴシック Medium" panose="020B0500000000000000" pitchFamily="50" charset="-128"/>
              <a:ea typeface="游ゴシック Medium" panose="020B0500000000000000" pitchFamily="50" charset="-128"/>
            </a:endParaRPr>
          </a:p>
          <a:p>
            <a:r>
              <a:rPr lang="ja-JP" altLang="en-US" sz="3200" b="1" dirty="0" smtClean="0">
                <a:latin typeface="游ゴシック Medium" panose="020B0500000000000000" pitchFamily="50" charset="-128"/>
                <a:ea typeface="游ゴシック Medium" panose="020B0500000000000000" pitchFamily="50" charset="-128"/>
              </a:rPr>
              <a:t>　　　　　　　　　　　　保健師　</a:t>
            </a:r>
            <a:r>
              <a:rPr kumimoji="1" lang="ja-JP" altLang="en-US" sz="3200" b="1" dirty="0" smtClean="0">
                <a:latin typeface="游ゴシック Medium" panose="020B0500000000000000" pitchFamily="50" charset="-128"/>
                <a:ea typeface="游ゴシック Medium" panose="020B0500000000000000" pitchFamily="50" charset="-128"/>
              </a:rPr>
              <a:t>佐藤　茂</a:t>
            </a:r>
            <a:endParaRPr kumimoji="1" lang="ja-JP" altLang="en-US" sz="3200" b="1" dirty="0">
              <a:latin typeface="游ゴシック Medium" panose="020B0500000000000000" pitchFamily="50" charset="-128"/>
              <a:ea typeface="游ゴシック Medium" panose="020B0500000000000000" pitchFamily="50" charset="-128"/>
            </a:endParaRPr>
          </a:p>
        </p:txBody>
      </p:sp>
      <p:sp>
        <p:nvSpPr>
          <p:cNvPr id="12" name="正方形/長方形 11"/>
          <p:cNvSpPr/>
          <p:nvPr/>
        </p:nvSpPr>
        <p:spPr>
          <a:xfrm>
            <a:off x="9864971" y="-18927"/>
            <a:ext cx="228014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6009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4589" y="0"/>
            <a:ext cx="10515600" cy="949569"/>
          </a:xfrm>
        </p:spPr>
        <p:txBody>
          <a:bodyPr/>
          <a:lstStyle/>
          <a:p>
            <a:r>
              <a:rPr kumimoji="1" lang="ja-JP" altLang="en-US" dirty="0" smtClean="0"/>
              <a:t>サロンで栄養講座</a:t>
            </a:r>
            <a:endParaRPr kumimoji="1" lang="ja-JP" altLang="en-US" dirty="0"/>
          </a:p>
        </p:txBody>
      </p:sp>
      <p:sp>
        <p:nvSpPr>
          <p:cNvPr id="3" name="コンテンツ プレースホルダー 2"/>
          <p:cNvSpPr>
            <a:spLocks noGrp="1"/>
          </p:cNvSpPr>
          <p:nvPr>
            <p:ph idx="1"/>
          </p:nvPr>
        </p:nvSpPr>
        <p:spPr>
          <a:xfrm>
            <a:off x="311173" y="949569"/>
            <a:ext cx="11569654" cy="5515026"/>
          </a:xfrm>
        </p:spPr>
        <p:txBody>
          <a:bodyPr>
            <a:normAutofit/>
          </a:bodyPr>
          <a:lstStyle/>
          <a:p>
            <a:r>
              <a:rPr lang="ja-JP" altLang="en-US" sz="3500" dirty="0">
                <a:latin typeface="游ゴシック" panose="020B0400000000000000" pitchFamily="50" charset="-128"/>
                <a:ea typeface="游ゴシック" panose="020B0400000000000000" pitchFamily="50" charset="-128"/>
              </a:rPr>
              <a:t>今年度</a:t>
            </a:r>
            <a:r>
              <a:rPr lang="ja-JP" altLang="en-US" sz="3500" dirty="0" smtClean="0">
                <a:latin typeface="游ゴシック" panose="020B0400000000000000" pitchFamily="50" charset="-128"/>
                <a:ea typeface="游ゴシック" panose="020B0400000000000000" pitchFamily="50" charset="-128"/>
              </a:rPr>
              <a:t>はクローバーサロンで栄養講座を実施します。</a:t>
            </a:r>
            <a:endParaRPr kumimoji="1" lang="en-US" altLang="ja-JP" sz="3500" dirty="0">
              <a:latin typeface="游ゴシック" panose="020B0400000000000000" pitchFamily="50" charset="-128"/>
              <a:ea typeface="游ゴシック" panose="020B0400000000000000" pitchFamily="50" charset="-128"/>
            </a:endParaRPr>
          </a:p>
          <a:p>
            <a:r>
              <a:rPr lang="ja-JP" altLang="en-US" sz="3500" dirty="0" smtClean="0">
                <a:latin typeface="游ゴシック" panose="020B0400000000000000" pitchFamily="50" charset="-128"/>
                <a:ea typeface="游ゴシック" panose="020B0400000000000000" pitchFamily="50" charset="-128"/>
              </a:rPr>
              <a:t>講座内容</a:t>
            </a:r>
            <a:endParaRPr lang="en-US" altLang="ja-JP" sz="3500" dirty="0" smtClean="0">
              <a:latin typeface="游ゴシック" panose="020B0400000000000000" pitchFamily="50" charset="-128"/>
              <a:ea typeface="游ゴシック" panose="020B0400000000000000" pitchFamily="50" charset="-128"/>
            </a:endParaRPr>
          </a:p>
          <a:p>
            <a:pPr marL="0" indent="0">
              <a:buNone/>
            </a:pPr>
            <a:r>
              <a:rPr lang="ja-JP" altLang="en-US" sz="3500" dirty="0" smtClean="0">
                <a:latin typeface="游ゴシック" panose="020B0400000000000000" pitchFamily="50" charset="-128"/>
                <a:ea typeface="游ゴシック" panose="020B0400000000000000" pitchFamily="50" charset="-128"/>
              </a:rPr>
              <a:t>①フレイルに大切な栄養素とバランスについて</a:t>
            </a:r>
            <a:endParaRPr lang="en-US" altLang="ja-JP" sz="3500" dirty="0" smtClean="0">
              <a:latin typeface="游ゴシック" panose="020B0400000000000000" pitchFamily="50" charset="-128"/>
              <a:ea typeface="游ゴシック" panose="020B0400000000000000" pitchFamily="50" charset="-128"/>
            </a:endParaRPr>
          </a:p>
          <a:p>
            <a:pPr marL="0" indent="0">
              <a:buNone/>
            </a:pPr>
            <a:endParaRPr lang="en-US" altLang="ja-JP" sz="3500" dirty="0" smtClean="0">
              <a:latin typeface="游ゴシック" panose="020B0400000000000000" pitchFamily="50" charset="-128"/>
              <a:ea typeface="游ゴシック" panose="020B0400000000000000" pitchFamily="50" charset="-128"/>
            </a:endParaRPr>
          </a:p>
          <a:p>
            <a:pPr marL="0" indent="0">
              <a:buNone/>
            </a:pPr>
            <a:endParaRPr lang="en-US" altLang="ja-JP" sz="3500" dirty="0" smtClean="0">
              <a:latin typeface="游ゴシック" panose="020B0400000000000000" pitchFamily="50" charset="-128"/>
              <a:ea typeface="游ゴシック" panose="020B0400000000000000" pitchFamily="50" charset="-128"/>
            </a:endParaRPr>
          </a:p>
          <a:p>
            <a:pPr marL="0" indent="0">
              <a:buNone/>
            </a:pPr>
            <a:endParaRPr lang="en-US" altLang="ja-JP" sz="3500" dirty="0" smtClean="0">
              <a:latin typeface="游ゴシック" panose="020B0400000000000000" pitchFamily="50" charset="-128"/>
              <a:ea typeface="游ゴシック" panose="020B0400000000000000" pitchFamily="50" charset="-128"/>
            </a:endParaRPr>
          </a:p>
          <a:p>
            <a:pPr marL="0" indent="0">
              <a:buNone/>
            </a:pPr>
            <a:r>
              <a:rPr lang="ja-JP" altLang="en-US" sz="3500" dirty="0" smtClean="0">
                <a:latin typeface="游ゴシック" panose="020B0400000000000000" pitchFamily="50" charset="-128"/>
                <a:ea typeface="游ゴシック" panose="020B0400000000000000" pitchFamily="50" charset="-128"/>
              </a:rPr>
              <a:t>②スーパー、コンビニでのお惣菜の選び方</a:t>
            </a:r>
            <a:endParaRPr lang="en-US" altLang="ja-JP" sz="3500" dirty="0" smtClean="0">
              <a:latin typeface="游ゴシック" panose="020B0400000000000000" pitchFamily="50" charset="-128"/>
              <a:ea typeface="游ゴシック" panose="020B0400000000000000" pitchFamily="50" charset="-128"/>
            </a:endParaRPr>
          </a:p>
          <a:p>
            <a:pPr marL="0" indent="0">
              <a:buNone/>
            </a:pPr>
            <a:endParaRPr lang="en-US" altLang="ja-JP" dirty="0" smtClean="0"/>
          </a:p>
        </p:txBody>
      </p:sp>
      <p:pic>
        <p:nvPicPr>
          <p:cNvPr id="3074" name="Picture 2" descr="ソース画像を表示"/>
          <p:cNvPicPr>
            <a:picLocks noChangeAspect="1" noChangeArrowheads="1"/>
          </p:cNvPicPr>
          <p:nvPr/>
        </p:nvPicPr>
        <p:blipFill rotWithShape="1">
          <a:blip r:embed="rId3">
            <a:extLst>
              <a:ext uri="{28A0092B-C50C-407E-A947-70E740481C1C}">
                <a14:useLocalDpi xmlns:a14="http://schemas.microsoft.com/office/drawing/2010/main" val="0"/>
              </a:ext>
            </a:extLst>
          </a:blip>
          <a:srcRect t="15829" r="28978"/>
          <a:stretch/>
        </p:blipFill>
        <p:spPr bwMode="auto">
          <a:xfrm>
            <a:off x="9707729" y="1774704"/>
            <a:ext cx="2173098" cy="2480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t="29646" r="75429" b="54375"/>
          <a:stretch/>
        </p:blipFill>
        <p:spPr bwMode="auto">
          <a:xfrm>
            <a:off x="9434853" y="5448717"/>
            <a:ext cx="1755286" cy="984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l="73884" b="77678"/>
          <a:stretch/>
        </p:blipFill>
        <p:spPr bwMode="auto">
          <a:xfrm>
            <a:off x="4780683" y="5056225"/>
            <a:ext cx="1865679" cy="1375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l="51566" r="26034" b="78154"/>
          <a:stretch/>
        </p:blipFill>
        <p:spPr bwMode="auto">
          <a:xfrm>
            <a:off x="7007519" y="5180917"/>
            <a:ext cx="1600201" cy="1346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l="26540" t="541" r="48106" b="78914"/>
          <a:stretch/>
        </p:blipFill>
        <p:spPr bwMode="auto">
          <a:xfrm>
            <a:off x="311173" y="5198502"/>
            <a:ext cx="1811217" cy="1266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r="72639" b="79675"/>
          <a:stretch/>
        </p:blipFill>
        <p:spPr bwMode="auto">
          <a:xfrm>
            <a:off x="2122390" y="5180917"/>
            <a:ext cx="1954579" cy="125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25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5016"/>
            <a:ext cx="10515600" cy="1325563"/>
          </a:xfrm>
        </p:spPr>
        <p:txBody>
          <a:bodyPr/>
          <a:lstStyle/>
          <a:p>
            <a:r>
              <a:rPr kumimoji="1" lang="ja-JP" altLang="en-US" dirty="0" smtClean="0"/>
              <a:t>連絡事項</a:t>
            </a:r>
            <a:endParaRPr kumimoji="1" lang="ja-JP" altLang="en-US" dirty="0"/>
          </a:p>
        </p:txBody>
      </p:sp>
      <p:sp>
        <p:nvSpPr>
          <p:cNvPr id="3" name="コンテンツ プレースホルダー 2"/>
          <p:cNvSpPr>
            <a:spLocks noGrp="1"/>
          </p:cNvSpPr>
          <p:nvPr>
            <p:ph idx="1"/>
          </p:nvPr>
        </p:nvSpPr>
        <p:spPr>
          <a:xfrm>
            <a:off x="838200" y="1217247"/>
            <a:ext cx="10515600" cy="2248266"/>
          </a:xfrm>
        </p:spPr>
        <p:txBody>
          <a:bodyPr/>
          <a:lstStyle/>
          <a:p>
            <a:pPr marL="0" indent="0">
              <a:buNone/>
            </a:pPr>
            <a:r>
              <a:rPr lang="ja-JP" altLang="en-US" dirty="0"/>
              <a:t>他のサロンでも</a:t>
            </a:r>
            <a:r>
              <a:rPr kumimoji="1" lang="ja-JP" altLang="en-US" dirty="0" smtClean="0"/>
              <a:t>栄養講座など包括で</a:t>
            </a:r>
            <a:r>
              <a:rPr lang="ja-JP" altLang="en-US" dirty="0"/>
              <a:t>協力させていただきたい</a:t>
            </a:r>
            <a:r>
              <a:rPr lang="ja-JP" altLang="en-US" dirty="0" smtClean="0"/>
              <a:t>と思いますので、必要ございましたら、ご連絡の程どうぞよろしくお願い致します。</a:t>
            </a:r>
            <a:endParaRPr kumimoji="1" lang="en-US" altLang="ja-JP" dirty="0" smtClean="0"/>
          </a:p>
        </p:txBody>
      </p:sp>
      <p:pic>
        <p:nvPicPr>
          <p:cNvPr id="2050" name="Picture 2" descr="ソース画像を表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085" y="2280536"/>
            <a:ext cx="3563830" cy="455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62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87156"/>
            <a:ext cx="10515600" cy="1325563"/>
          </a:xfrm>
        </p:spPr>
        <p:txBody>
          <a:bodyPr>
            <a:normAutofit/>
          </a:bodyPr>
          <a:lstStyle/>
          <a:p>
            <a:r>
              <a:rPr lang="ja-JP" altLang="en-US" sz="5400" dirty="0" smtClean="0">
                <a:latin typeface="游ゴシック Medium" panose="020B0500000000000000" pitchFamily="50" charset="-128"/>
                <a:ea typeface="游ゴシック Medium" panose="020B0500000000000000" pitchFamily="50" charset="-128"/>
              </a:rPr>
              <a:t>本日の内容</a:t>
            </a:r>
            <a:endParaRPr kumimoji="1" lang="ja-JP" altLang="en-US" sz="5400"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a:xfrm>
            <a:off x="838200" y="2509227"/>
            <a:ext cx="10515600" cy="2924419"/>
          </a:xfrm>
        </p:spPr>
        <p:txBody>
          <a:bodyPr>
            <a:normAutofit fontScale="92500" lnSpcReduction="10000"/>
          </a:bodyPr>
          <a:lstStyle/>
          <a:p>
            <a:r>
              <a:rPr kumimoji="1" lang="ja-JP" altLang="en-US" sz="4000" dirty="0" smtClean="0">
                <a:latin typeface="游ゴシック Medium" panose="020B0500000000000000" pitchFamily="50" charset="-128"/>
                <a:ea typeface="游ゴシック Medium" panose="020B0500000000000000" pitchFamily="50" charset="-128"/>
              </a:rPr>
              <a:t>栄養とフレイルの関係</a:t>
            </a:r>
            <a:endParaRPr kumimoji="1" lang="en-US" altLang="ja-JP" sz="4000" dirty="0" smtClean="0">
              <a:latin typeface="游ゴシック Medium" panose="020B0500000000000000" pitchFamily="50" charset="-128"/>
              <a:ea typeface="游ゴシック Medium" panose="020B0500000000000000" pitchFamily="50" charset="-128"/>
            </a:endParaRPr>
          </a:p>
          <a:p>
            <a:pPr marL="0" indent="0">
              <a:buNone/>
            </a:pPr>
            <a:endParaRPr kumimoji="1" lang="en-US" altLang="ja-JP" sz="4000" dirty="0" smtClean="0">
              <a:latin typeface="游ゴシック Medium" panose="020B0500000000000000" pitchFamily="50" charset="-128"/>
              <a:ea typeface="游ゴシック Medium" panose="020B0500000000000000" pitchFamily="50" charset="-128"/>
            </a:endParaRPr>
          </a:p>
          <a:p>
            <a:r>
              <a:rPr lang="ja-JP" altLang="en-US" sz="4000" dirty="0">
                <a:latin typeface="游ゴシック Medium" panose="020B0500000000000000" pitchFamily="50" charset="-128"/>
                <a:ea typeface="游ゴシック Medium" panose="020B0500000000000000" pitchFamily="50" charset="-128"/>
              </a:rPr>
              <a:t>増尾地区で</a:t>
            </a:r>
            <a:r>
              <a:rPr lang="ja-JP" altLang="en-US" sz="4000" dirty="0" smtClean="0">
                <a:latin typeface="游ゴシック Medium" panose="020B0500000000000000" pitchFamily="50" charset="-128"/>
                <a:ea typeface="游ゴシック Medium" panose="020B0500000000000000" pitchFamily="50" charset="-128"/>
              </a:rPr>
              <a:t>の栄養についての課題</a:t>
            </a:r>
            <a:endParaRPr lang="en-US" altLang="ja-JP" sz="4000" dirty="0" smtClean="0">
              <a:latin typeface="游ゴシック Medium" panose="020B0500000000000000" pitchFamily="50" charset="-128"/>
              <a:ea typeface="游ゴシック Medium" panose="020B0500000000000000" pitchFamily="50" charset="-128"/>
            </a:endParaRPr>
          </a:p>
          <a:p>
            <a:endParaRPr lang="en-US" altLang="ja-JP" sz="4000" dirty="0" smtClean="0">
              <a:latin typeface="游ゴシック Medium" panose="020B0500000000000000" pitchFamily="50" charset="-128"/>
              <a:ea typeface="游ゴシック Medium" panose="020B0500000000000000" pitchFamily="50" charset="-128"/>
            </a:endParaRPr>
          </a:p>
          <a:p>
            <a:r>
              <a:rPr lang="ja-JP" altLang="en-US" sz="4000" dirty="0" smtClean="0">
                <a:latin typeface="游ゴシック Medium" panose="020B0500000000000000" pitchFamily="50" charset="-128"/>
                <a:ea typeface="游ゴシック Medium" panose="020B0500000000000000" pitchFamily="50" charset="-128"/>
              </a:rPr>
              <a:t>地域推進圏域会議での内容</a:t>
            </a:r>
            <a:endParaRPr lang="en-US" altLang="ja-JP" sz="4000" dirty="0" smtClean="0">
              <a:latin typeface="游ゴシック Medium" panose="020B0500000000000000" pitchFamily="50" charset="-128"/>
              <a:ea typeface="游ゴシック Medium" panose="020B0500000000000000" pitchFamily="50" charset="-128"/>
            </a:endParaRPr>
          </a:p>
          <a:p>
            <a:pPr marL="0" indent="0">
              <a:buNone/>
            </a:pPr>
            <a:endParaRPr kumimoji="1" lang="en-US" altLang="ja-JP" dirty="0" smtClean="0">
              <a:latin typeface="游ゴシック Medium" panose="020B0500000000000000" pitchFamily="50" charset="-128"/>
              <a:ea typeface="游ゴシック Medium" panose="020B0500000000000000" pitchFamily="50" charset="-128"/>
            </a:endParaRPr>
          </a:p>
          <a:p>
            <a:pPr marL="0" indent="0">
              <a:buNone/>
            </a:pPr>
            <a:endParaRPr kumimoji="1" lang="en-US" altLang="ja-JP" dirty="0" smtClean="0">
              <a:latin typeface="游ゴシック Medium" panose="020B0500000000000000" pitchFamily="50" charset="-128"/>
              <a:ea typeface="游ゴシック Medium" panose="020B0500000000000000" pitchFamily="50" charset="-128"/>
            </a:endParaRPr>
          </a:p>
          <a:p>
            <a:endParaRPr kumimoji="1" lang="ja-JP" altLang="en-US" dirty="0"/>
          </a:p>
        </p:txBody>
      </p:sp>
    </p:spTree>
    <p:extLst>
      <p:ext uri="{BB962C8B-B14F-4D97-AF65-F5344CB8AC3E}">
        <p14:creationId xmlns:p14="http://schemas.microsoft.com/office/powerpoint/2010/main" val="369987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12832"/>
            <a:ext cx="10515600" cy="1325563"/>
          </a:xfrm>
        </p:spPr>
        <p:txBody>
          <a:bodyPr/>
          <a:lstStyle/>
          <a:p>
            <a:r>
              <a:rPr kumimoji="1" lang="ja-JP" altLang="en-US" dirty="0" smtClean="0"/>
              <a:t>栄養とフレイルの関係について</a:t>
            </a:r>
            <a:endParaRPr kumimoji="1" lang="ja-JP" altLang="en-US" dirty="0"/>
          </a:p>
        </p:txBody>
      </p:sp>
      <p:pic>
        <p:nvPicPr>
          <p:cNvPr id="1026" name="Picture 2" descr="https://www.city.hiratsuka.kanagawa.jp/common/200033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719" y="1371979"/>
            <a:ext cx="7506178" cy="5253991"/>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335088" y="1820703"/>
            <a:ext cx="1219327" cy="1154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069719" y="3316223"/>
            <a:ext cx="2343785" cy="630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522720" y="2128730"/>
            <a:ext cx="1760933" cy="539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152718" y="2974847"/>
            <a:ext cx="1130935" cy="1024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41355" y="5474208"/>
            <a:ext cx="1130935" cy="1024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252701" y="5925000"/>
            <a:ext cx="3323196" cy="700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989386" y="1331507"/>
            <a:ext cx="5521568" cy="21340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18445" y="1497537"/>
            <a:ext cx="646331" cy="646331"/>
          </a:xfrm>
          <a:prstGeom prst="rect">
            <a:avLst/>
          </a:prstGeom>
          <a:noFill/>
        </p:spPr>
        <p:txBody>
          <a:bodyPr wrap="none" rtlCol="0">
            <a:spAutoFit/>
          </a:bodyPr>
          <a:lstStyle/>
          <a:p>
            <a:r>
              <a:rPr kumimoji="1" lang="ja-JP" altLang="en-US" sz="3600" dirty="0" smtClean="0"/>
              <a:t>①</a:t>
            </a:r>
            <a:endParaRPr kumimoji="1" lang="ja-JP" altLang="en-US" sz="3600" dirty="0"/>
          </a:p>
        </p:txBody>
      </p:sp>
      <p:sp>
        <p:nvSpPr>
          <p:cNvPr id="12" name="テキスト ボックス 11"/>
          <p:cNvSpPr txBox="1"/>
          <p:nvPr/>
        </p:nvSpPr>
        <p:spPr>
          <a:xfrm>
            <a:off x="8430409" y="3163744"/>
            <a:ext cx="646331" cy="646331"/>
          </a:xfrm>
          <a:prstGeom prst="rect">
            <a:avLst/>
          </a:prstGeom>
          <a:noFill/>
        </p:spPr>
        <p:txBody>
          <a:bodyPr wrap="none" rtlCol="0">
            <a:spAutoFit/>
          </a:bodyPr>
          <a:lstStyle/>
          <a:p>
            <a:r>
              <a:rPr lang="ja-JP" altLang="en-US" sz="3600" dirty="0"/>
              <a:t>③</a:t>
            </a:r>
            <a:endParaRPr kumimoji="1" lang="ja-JP" altLang="en-US" sz="3600" dirty="0"/>
          </a:p>
        </p:txBody>
      </p:sp>
      <p:sp>
        <p:nvSpPr>
          <p:cNvPr id="13" name="テキスト ボックス 12"/>
          <p:cNvSpPr txBox="1"/>
          <p:nvPr/>
        </p:nvSpPr>
        <p:spPr>
          <a:xfrm>
            <a:off x="1401376" y="3163745"/>
            <a:ext cx="646331" cy="646331"/>
          </a:xfrm>
          <a:prstGeom prst="rect">
            <a:avLst/>
          </a:prstGeom>
          <a:noFill/>
        </p:spPr>
        <p:txBody>
          <a:bodyPr wrap="none" rtlCol="0">
            <a:spAutoFit/>
          </a:bodyPr>
          <a:lstStyle/>
          <a:p>
            <a:r>
              <a:rPr lang="ja-JP" altLang="en-US" sz="3600" dirty="0"/>
              <a:t>②</a:t>
            </a:r>
            <a:endParaRPr kumimoji="1" lang="ja-JP" altLang="en-US" sz="3600" dirty="0"/>
          </a:p>
        </p:txBody>
      </p:sp>
    </p:spTree>
    <p:extLst>
      <p:ext uri="{BB962C8B-B14F-4D97-AF65-F5344CB8AC3E}">
        <p14:creationId xmlns:p14="http://schemas.microsoft.com/office/powerpoint/2010/main" val="21111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par>
                                <p:cTn id="22" presetID="42" presetClass="exit" presetSubtype="0" fill="hold" grpId="0" nodeType="withEffect">
                                  <p:stCondLst>
                                    <p:cond delay="0"/>
                                  </p:stCondLst>
                                  <p:childTnLst>
                                    <p:animEffect transition="out" filter="fade">
                                      <p:cBhvr>
                                        <p:cTn id="23" dur="1000"/>
                                        <p:tgtEl>
                                          <p:spTgt spid="9"/>
                                        </p:tgtEl>
                                      </p:cBhvr>
                                    </p:animEffect>
                                    <p:anim calcmode="lin" valueType="num">
                                      <p:cBhvr>
                                        <p:cTn id="24" dur="1000"/>
                                        <p:tgtEl>
                                          <p:spTgt spid="9"/>
                                        </p:tgtEl>
                                        <p:attrNameLst>
                                          <p:attrName>ppt_x</p:attrName>
                                        </p:attrNameLst>
                                      </p:cBhvr>
                                      <p:tavLst>
                                        <p:tav tm="0">
                                          <p:val>
                                            <p:strVal val="ppt_x"/>
                                          </p:val>
                                        </p:tav>
                                        <p:tav tm="100000">
                                          <p:val>
                                            <p:strVal val="ppt_x"/>
                                          </p:val>
                                        </p:tav>
                                      </p:tavLst>
                                    </p:anim>
                                    <p:anim calcmode="lin" valueType="num">
                                      <p:cBhvr>
                                        <p:cTn id="25" dur="1000"/>
                                        <p:tgtEl>
                                          <p:spTgt spid="9"/>
                                        </p:tgtEl>
                                        <p:attrNameLst>
                                          <p:attrName>ppt_y</p:attrName>
                                        </p:attrNameLst>
                                      </p:cBhvr>
                                      <p:tavLst>
                                        <p:tav tm="0">
                                          <p:val>
                                            <p:strVal val="ppt_y"/>
                                          </p:val>
                                        </p:tav>
                                        <p:tav tm="100000">
                                          <p:val>
                                            <p:strVal val="ppt_y+.1"/>
                                          </p:val>
                                        </p:tav>
                                      </p:tavLst>
                                    </p:anim>
                                    <p:set>
                                      <p:cBhvr>
                                        <p:cTn id="26" dur="1" fill="hold">
                                          <p:stCondLst>
                                            <p:cond delay="9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8"/>
                                        </p:tgtEl>
                                      </p:cBhvr>
                                    </p:animEffect>
                                    <p:anim calcmode="lin" valueType="num">
                                      <p:cBhvr>
                                        <p:cTn id="31" dur="1000"/>
                                        <p:tgtEl>
                                          <p:spTgt spid="8"/>
                                        </p:tgtEl>
                                        <p:attrNameLst>
                                          <p:attrName>ppt_x</p:attrName>
                                        </p:attrNameLst>
                                      </p:cBhvr>
                                      <p:tavLst>
                                        <p:tav tm="0">
                                          <p:val>
                                            <p:strVal val="ppt_x"/>
                                          </p:val>
                                        </p:tav>
                                        <p:tav tm="100000">
                                          <p:val>
                                            <p:strVal val="ppt_x"/>
                                          </p:val>
                                        </p:tav>
                                      </p:tavLst>
                                    </p:anim>
                                    <p:anim calcmode="lin" valueType="num">
                                      <p:cBhvr>
                                        <p:cTn id="32" dur="1000"/>
                                        <p:tgtEl>
                                          <p:spTgt spid="8"/>
                                        </p:tgtEl>
                                        <p:attrNameLst>
                                          <p:attrName>ppt_y</p:attrName>
                                        </p:attrNameLst>
                                      </p:cBhvr>
                                      <p:tavLst>
                                        <p:tav tm="0">
                                          <p:val>
                                            <p:strVal val="ppt_y"/>
                                          </p:val>
                                        </p:tav>
                                        <p:tav tm="100000">
                                          <p:val>
                                            <p:strVal val="ppt_y+.1"/>
                                          </p:val>
                                        </p:tav>
                                      </p:tavLst>
                                    </p:anim>
                                    <p:set>
                                      <p:cBhvr>
                                        <p:cTn id="33" dur="1" fill="hold">
                                          <p:stCondLst>
                                            <p:cond delay="999"/>
                                          </p:stCondLst>
                                        </p:cTn>
                                        <p:tgtEl>
                                          <p:spTgt spid="8"/>
                                        </p:tgtEl>
                                        <p:attrNameLst>
                                          <p:attrName>style.visibility</p:attrName>
                                        </p:attrNameLst>
                                      </p:cBhvr>
                                      <p:to>
                                        <p:strVal val="hidden"/>
                                      </p:to>
                                    </p:set>
                                  </p:childTnLst>
                                </p:cTn>
                              </p:par>
                              <p:par>
                                <p:cTn id="34" presetID="42" presetClass="exit" presetSubtype="0" fill="hold" grpId="0" nodeType="withEffect">
                                  <p:stCondLst>
                                    <p:cond delay="0"/>
                                  </p:stCondLst>
                                  <p:childTnLst>
                                    <p:animEffect transition="out" filter="fade">
                                      <p:cBhvr>
                                        <p:cTn id="35" dur="1000"/>
                                        <p:tgtEl>
                                          <p:spTgt spid="10"/>
                                        </p:tgtEl>
                                      </p:cBhvr>
                                    </p:animEffect>
                                    <p:anim calcmode="lin" valueType="num">
                                      <p:cBhvr>
                                        <p:cTn id="36" dur="1000"/>
                                        <p:tgtEl>
                                          <p:spTgt spid="10"/>
                                        </p:tgtEl>
                                        <p:attrNameLst>
                                          <p:attrName>ppt_x</p:attrName>
                                        </p:attrNameLst>
                                      </p:cBhvr>
                                      <p:tavLst>
                                        <p:tav tm="0">
                                          <p:val>
                                            <p:strVal val="ppt_x"/>
                                          </p:val>
                                        </p:tav>
                                        <p:tav tm="100000">
                                          <p:val>
                                            <p:strVal val="ppt_x"/>
                                          </p:val>
                                        </p:tav>
                                      </p:tavLst>
                                    </p:anim>
                                    <p:anim calcmode="lin" valueType="num">
                                      <p:cBhvr>
                                        <p:cTn id="37" dur="1000"/>
                                        <p:tgtEl>
                                          <p:spTgt spid="10"/>
                                        </p:tgtEl>
                                        <p:attrNameLst>
                                          <p:attrName>ppt_y</p:attrName>
                                        </p:attrNameLst>
                                      </p:cBhvr>
                                      <p:tavLst>
                                        <p:tav tm="0">
                                          <p:val>
                                            <p:strVal val="ppt_y"/>
                                          </p:val>
                                        </p:tav>
                                        <p:tav tm="100000">
                                          <p:val>
                                            <p:strVal val="ppt_y+.1"/>
                                          </p:val>
                                        </p:tav>
                                      </p:tavLst>
                                    </p:anim>
                                    <p:set>
                                      <p:cBhvr>
                                        <p:cTn id="38" dur="1" fill="hold">
                                          <p:stCondLst>
                                            <p:cond delay="9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402251" y="1661647"/>
            <a:ext cx="9401990" cy="3748299"/>
          </a:xfrm>
          <a:prstGeom prst="roundRect">
            <a:avLst/>
          </a:prstGeom>
          <a:solidFill>
            <a:srgbClr val="FFE69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1689229" y="867460"/>
            <a:ext cx="8750595" cy="830997"/>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東京大学高齢社会総合研究機構の研究により、フレイルを予防するためには、</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「栄養（食・口腔機能）」・「運動」・「社会参加」を行い、フレイルサイクルを断ち切る、またはフレイルサイクルのスピードを遅くすることが重要だと言われています。</a:t>
            </a:r>
            <a:endParaRPr kumimoji="1" lang="ja-JP" altLang="en-US" sz="160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602641" y="6604084"/>
            <a:ext cx="3844322" cy="253916"/>
          </a:xfrm>
          <a:prstGeom prst="rect">
            <a:avLst/>
          </a:prstGeom>
          <a:noFill/>
        </p:spPr>
        <p:txBody>
          <a:bodyPr wrap="none" rtlCol="0">
            <a:spAutoFit/>
          </a:bodyPr>
          <a:lstStyle/>
          <a:p>
            <a:r>
              <a:rPr kumimoji="1" lang="ja-JP" altLang="en-US" sz="1050" dirty="0"/>
              <a:t>参照：</a:t>
            </a:r>
            <a:r>
              <a:rPr kumimoji="1" lang="en-US" altLang="ja-JP" sz="1050" dirty="0"/>
              <a:t>https://www.tyojyu.or.jp/net/byouki/frailty/yobou.html</a:t>
            </a:r>
            <a:endParaRPr kumimoji="1" lang="ja-JP" altLang="en-US" sz="1050" dirty="0"/>
          </a:p>
        </p:txBody>
      </p:sp>
      <p:sp>
        <p:nvSpPr>
          <p:cNvPr id="38" name="テキスト ボックス 37"/>
          <p:cNvSpPr txBox="1"/>
          <p:nvPr/>
        </p:nvSpPr>
        <p:spPr>
          <a:xfrm>
            <a:off x="1718311" y="5658960"/>
            <a:ext cx="8769870" cy="783193"/>
          </a:xfrm>
          <a:prstGeom prst="roundRect">
            <a:avLst/>
          </a:prstGeom>
          <a:noFill/>
          <a:ln w="28575">
            <a:solidFill>
              <a:srgbClr val="FF0000"/>
            </a:solidFill>
          </a:ln>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気づかぬうちに低栄養化が進むケースも多く、特に、栄養（食事）への</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意識改善は、フレイルサイクルを断ち切る上で重要といえます。</a:t>
            </a:r>
          </a:p>
        </p:txBody>
      </p:sp>
      <p:sp>
        <p:nvSpPr>
          <p:cNvPr id="3" name="スライド番号プレースホルダー 2"/>
          <p:cNvSpPr>
            <a:spLocks noGrp="1"/>
          </p:cNvSpPr>
          <p:nvPr>
            <p:ph type="sldNum" sz="quarter" idx="4294967295"/>
          </p:nvPr>
        </p:nvSpPr>
        <p:spPr>
          <a:xfrm>
            <a:off x="10615328" y="6365917"/>
            <a:ext cx="1091990" cy="365125"/>
          </a:xfrm>
          <a:prstGeom prst="rect">
            <a:avLst/>
          </a:prstGeom>
          <a:solidFill>
            <a:schemeClr val="bg1"/>
          </a:solidFill>
        </p:spPr>
        <p:txBody>
          <a:bodyPr/>
          <a:lstStyle/>
          <a:p>
            <a:fld id="{D0C416A5-541D-45FD-8E7A-C0E50203D601}" type="slidenum">
              <a:rPr kumimoji="1" lang="ja-JP" altLang="en-US" smtClean="0"/>
              <a:t>4</a:t>
            </a:fld>
            <a:endParaRPr kumimoji="1" lang="ja-JP" altLang="en-US" dirty="0"/>
          </a:p>
        </p:txBody>
      </p:sp>
      <p:sp>
        <p:nvSpPr>
          <p:cNvPr id="4" name="角丸四角形 3"/>
          <p:cNvSpPr/>
          <p:nvPr/>
        </p:nvSpPr>
        <p:spPr>
          <a:xfrm>
            <a:off x="5256602" y="2178136"/>
            <a:ext cx="2343191"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慢性的な低栄養</a:t>
            </a:r>
          </a:p>
        </p:txBody>
      </p:sp>
      <p:sp>
        <p:nvSpPr>
          <p:cNvPr id="32" name="角丸四角形 31"/>
          <p:cNvSpPr/>
          <p:nvPr/>
        </p:nvSpPr>
        <p:spPr>
          <a:xfrm>
            <a:off x="7953221" y="3275371"/>
            <a:ext cx="1895513"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rPr>
              <a:t>サルコペニア</a:t>
            </a:r>
          </a:p>
        </p:txBody>
      </p:sp>
      <p:sp>
        <p:nvSpPr>
          <p:cNvPr id="23" name="曲折矢印 22"/>
          <p:cNvSpPr/>
          <p:nvPr/>
        </p:nvSpPr>
        <p:spPr>
          <a:xfrm>
            <a:off x="4075348" y="2334950"/>
            <a:ext cx="1178525" cy="424794"/>
          </a:xfrm>
          <a:prstGeom prst="bentArrow">
            <a:avLst>
              <a:gd name="adj1" fmla="val 17684"/>
              <a:gd name="adj2" fmla="val 25000"/>
              <a:gd name="adj3" fmla="val 25000"/>
              <a:gd name="adj4" fmla="val 8234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2953953" y="2589548"/>
            <a:ext cx="1454938"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食事量</a:t>
            </a:r>
            <a:endParaRPr kumimoji="1" lang="en-US" altLang="ja-JP" sz="2000" dirty="0">
              <a:solidFill>
                <a:schemeClr val="tx1"/>
              </a:solidFill>
            </a:endParaRPr>
          </a:p>
          <a:p>
            <a:pPr algn="ctr"/>
            <a:r>
              <a:rPr kumimoji="1" lang="ja-JP" altLang="en-US" sz="2000" dirty="0">
                <a:solidFill>
                  <a:schemeClr val="tx1"/>
                </a:solidFill>
              </a:rPr>
              <a:t>低下</a:t>
            </a:r>
          </a:p>
        </p:txBody>
      </p:sp>
      <p:sp>
        <p:nvSpPr>
          <p:cNvPr id="39" name="曲折矢印 38"/>
          <p:cNvSpPr/>
          <p:nvPr/>
        </p:nvSpPr>
        <p:spPr>
          <a:xfrm>
            <a:off x="2339835" y="2849891"/>
            <a:ext cx="614119" cy="909010"/>
          </a:xfrm>
          <a:prstGeom prst="bentArrow">
            <a:avLst>
              <a:gd name="adj1" fmla="val 12589"/>
              <a:gd name="adj2" fmla="val 18368"/>
              <a:gd name="adj3" fmla="val 25000"/>
              <a:gd name="adj4" fmla="val 75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角丸四角形 27"/>
          <p:cNvSpPr/>
          <p:nvPr/>
        </p:nvSpPr>
        <p:spPr>
          <a:xfrm>
            <a:off x="2038350" y="3587240"/>
            <a:ext cx="2045378"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エネルギー</a:t>
            </a:r>
            <a:endParaRPr kumimoji="1" lang="en-US" altLang="ja-JP" sz="2000" dirty="0">
              <a:solidFill>
                <a:schemeClr val="tx1"/>
              </a:solidFill>
            </a:endParaRPr>
          </a:p>
          <a:p>
            <a:pPr algn="ctr"/>
            <a:r>
              <a:rPr kumimoji="1" lang="ja-JP" altLang="en-US" sz="2000" dirty="0">
                <a:solidFill>
                  <a:schemeClr val="tx1"/>
                </a:solidFill>
              </a:rPr>
              <a:t>消費量低下</a:t>
            </a:r>
          </a:p>
        </p:txBody>
      </p:sp>
      <p:sp>
        <p:nvSpPr>
          <p:cNvPr id="42" name="曲折矢印 41"/>
          <p:cNvSpPr/>
          <p:nvPr/>
        </p:nvSpPr>
        <p:spPr>
          <a:xfrm rot="5400000">
            <a:off x="7664349" y="2379013"/>
            <a:ext cx="832339" cy="960376"/>
          </a:xfrm>
          <a:prstGeom prst="bentArrow">
            <a:avLst>
              <a:gd name="adj1" fmla="val 7968"/>
              <a:gd name="adj2" fmla="val 13150"/>
              <a:gd name="adj3" fmla="val 25000"/>
              <a:gd name="adj4" fmla="val 8234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右矢印 25"/>
          <p:cNvSpPr/>
          <p:nvPr/>
        </p:nvSpPr>
        <p:spPr>
          <a:xfrm rot="2869232">
            <a:off x="2728088" y="2236910"/>
            <a:ext cx="519353" cy="497230"/>
          </a:xfrm>
          <a:prstGeom prst="rightArrow">
            <a:avLst>
              <a:gd name="adj1" fmla="val 37427"/>
              <a:gd name="adj2" fmla="val 418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700927" y="1698457"/>
            <a:ext cx="1676693" cy="730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加齢に伴う食欲不振</a:t>
            </a:r>
          </a:p>
        </p:txBody>
      </p:sp>
      <p:sp>
        <p:nvSpPr>
          <p:cNvPr id="43" name="右矢印 42"/>
          <p:cNvSpPr/>
          <p:nvPr/>
        </p:nvSpPr>
        <p:spPr>
          <a:xfrm rot="6165760">
            <a:off x="9309539" y="2826434"/>
            <a:ext cx="519353" cy="497230"/>
          </a:xfrm>
          <a:prstGeom prst="rightArrow">
            <a:avLst>
              <a:gd name="adj1" fmla="val 37427"/>
              <a:gd name="adj2" fmla="val 418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8887820" y="2281988"/>
            <a:ext cx="1727508" cy="730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加齢に伴う筋肉量低下</a:t>
            </a:r>
          </a:p>
        </p:txBody>
      </p:sp>
      <p:sp>
        <p:nvSpPr>
          <p:cNvPr id="45" name="楕円 44"/>
          <p:cNvSpPr/>
          <p:nvPr/>
        </p:nvSpPr>
        <p:spPr>
          <a:xfrm>
            <a:off x="8146298" y="1752018"/>
            <a:ext cx="1072647" cy="603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疾患</a:t>
            </a:r>
          </a:p>
        </p:txBody>
      </p:sp>
      <p:sp>
        <p:nvSpPr>
          <p:cNvPr id="46" name="右矢印 45"/>
          <p:cNvSpPr/>
          <p:nvPr/>
        </p:nvSpPr>
        <p:spPr>
          <a:xfrm rot="5191407">
            <a:off x="8250535" y="2533109"/>
            <a:ext cx="1017062" cy="497230"/>
          </a:xfrm>
          <a:prstGeom prst="rightArrow">
            <a:avLst>
              <a:gd name="adj1" fmla="val 37427"/>
              <a:gd name="adj2" fmla="val 418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曲折矢印 46"/>
          <p:cNvSpPr/>
          <p:nvPr/>
        </p:nvSpPr>
        <p:spPr>
          <a:xfrm rot="10800000">
            <a:off x="8625993" y="3930953"/>
            <a:ext cx="549967" cy="909010"/>
          </a:xfrm>
          <a:prstGeom prst="bentArrow">
            <a:avLst>
              <a:gd name="adj1" fmla="val 12589"/>
              <a:gd name="adj2" fmla="val 18368"/>
              <a:gd name="adj3" fmla="val 25000"/>
              <a:gd name="adj4" fmla="val 75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曲折矢印 47"/>
          <p:cNvSpPr/>
          <p:nvPr/>
        </p:nvSpPr>
        <p:spPr>
          <a:xfrm flipH="1" flipV="1">
            <a:off x="6692664" y="4546245"/>
            <a:ext cx="1178525" cy="424794"/>
          </a:xfrm>
          <a:prstGeom prst="bentArrow">
            <a:avLst>
              <a:gd name="adj1" fmla="val 17684"/>
              <a:gd name="adj2" fmla="val 25000"/>
              <a:gd name="adj3" fmla="val 25000"/>
              <a:gd name="adj4" fmla="val 8234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角丸四角形 30"/>
          <p:cNvSpPr/>
          <p:nvPr/>
        </p:nvSpPr>
        <p:spPr>
          <a:xfrm>
            <a:off x="7143719" y="4503988"/>
            <a:ext cx="1454938"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筋力低下</a:t>
            </a:r>
          </a:p>
        </p:txBody>
      </p:sp>
      <p:sp>
        <p:nvSpPr>
          <p:cNvPr id="49" name="曲折矢印 48"/>
          <p:cNvSpPr/>
          <p:nvPr/>
        </p:nvSpPr>
        <p:spPr>
          <a:xfrm flipH="1" flipV="1">
            <a:off x="4414293" y="4566860"/>
            <a:ext cx="1178525" cy="424794"/>
          </a:xfrm>
          <a:prstGeom prst="bentArrow">
            <a:avLst>
              <a:gd name="adj1" fmla="val 17684"/>
              <a:gd name="adj2" fmla="val 25000"/>
              <a:gd name="adj3" fmla="val 25000"/>
              <a:gd name="adj4" fmla="val 8234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角丸四角形 29"/>
          <p:cNvSpPr/>
          <p:nvPr/>
        </p:nvSpPr>
        <p:spPr>
          <a:xfrm>
            <a:off x="5226345" y="4522337"/>
            <a:ext cx="1454938"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身体機能</a:t>
            </a:r>
            <a:endParaRPr kumimoji="1" lang="en-US" altLang="ja-JP" sz="2000" dirty="0">
              <a:solidFill>
                <a:schemeClr val="tx1"/>
              </a:solidFill>
            </a:endParaRPr>
          </a:p>
          <a:p>
            <a:pPr algn="ctr"/>
            <a:r>
              <a:rPr kumimoji="1" lang="ja-JP" altLang="en-US" sz="2000" dirty="0">
                <a:solidFill>
                  <a:schemeClr val="tx1"/>
                </a:solidFill>
              </a:rPr>
              <a:t>低下</a:t>
            </a:r>
          </a:p>
        </p:txBody>
      </p:sp>
      <p:sp>
        <p:nvSpPr>
          <p:cNvPr id="50" name="曲折矢印 49"/>
          <p:cNvSpPr/>
          <p:nvPr/>
        </p:nvSpPr>
        <p:spPr>
          <a:xfrm rot="16200000">
            <a:off x="2487282" y="4089244"/>
            <a:ext cx="614119" cy="909010"/>
          </a:xfrm>
          <a:prstGeom prst="bentArrow">
            <a:avLst>
              <a:gd name="adj1" fmla="val 12589"/>
              <a:gd name="adj2" fmla="val 18368"/>
              <a:gd name="adj3" fmla="val 25000"/>
              <a:gd name="adj4" fmla="val 75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角丸四角形 28"/>
          <p:cNvSpPr/>
          <p:nvPr/>
        </p:nvSpPr>
        <p:spPr>
          <a:xfrm>
            <a:off x="2946987" y="4522337"/>
            <a:ext cx="1454938" cy="65694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活動量</a:t>
            </a:r>
            <a:endParaRPr kumimoji="1" lang="en-US" altLang="ja-JP" sz="2000" dirty="0">
              <a:solidFill>
                <a:schemeClr val="tx1"/>
              </a:solidFill>
            </a:endParaRPr>
          </a:p>
          <a:p>
            <a:pPr algn="ctr"/>
            <a:r>
              <a:rPr kumimoji="1" lang="ja-JP" altLang="en-US" sz="2000" dirty="0">
                <a:solidFill>
                  <a:schemeClr val="tx1"/>
                </a:solidFill>
              </a:rPr>
              <a:t>低下</a:t>
            </a:r>
          </a:p>
        </p:txBody>
      </p:sp>
      <p:sp>
        <p:nvSpPr>
          <p:cNvPr id="51" name="タイトル 1"/>
          <p:cNvSpPr txBox="1">
            <a:spLocks/>
          </p:cNvSpPr>
          <p:nvPr/>
        </p:nvSpPr>
        <p:spPr>
          <a:xfrm>
            <a:off x="1885949" y="247166"/>
            <a:ext cx="7886700" cy="492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u="sng" dirty="0">
                <a:latin typeface="メイリオ" panose="020B0604030504040204" pitchFamily="50" charset="-128"/>
                <a:ea typeface="メイリオ" panose="020B0604030504040204" pitchFamily="50" charset="-128"/>
              </a:rPr>
              <a:t>低栄養に伴う</a:t>
            </a:r>
            <a:r>
              <a:rPr lang="ja-JP" altLang="en-US" sz="2400" b="1" u="sng" dirty="0" smtClean="0">
                <a:latin typeface="メイリオ" panose="020B0604030504040204" pitchFamily="50" charset="-128"/>
                <a:ea typeface="メイリオ" panose="020B0604030504040204" pitchFamily="50" charset="-128"/>
              </a:rPr>
              <a:t>身体の影響</a:t>
            </a:r>
            <a:endParaRPr lang="ja-JP" altLang="en-US" sz="2400" b="1" u="sng" dirty="0">
              <a:latin typeface="メイリオ" panose="020B0604030504040204" pitchFamily="50" charset="-128"/>
              <a:ea typeface="メイリオ" panose="020B0604030504040204" pitchFamily="50" charset="-128"/>
            </a:endParaRPr>
          </a:p>
        </p:txBody>
      </p:sp>
      <p:sp>
        <p:nvSpPr>
          <p:cNvPr id="2" name="円/楕円 1"/>
          <p:cNvSpPr/>
          <p:nvPr/>
        </p:nvSpPr>
        <p:spPr>
          <a:xfrm>
            <a:off x="4781456" y="1499717"/>
            <a:ext cx="5833872" cy="283272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47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人生100年時代「要介護」を予防しよう！ | 草花クリニック｜あきる野市 内科 訪問診療 リハビ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47" y="122100"/>
            <a:ext cx="10929999" cy="673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7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1677" y="108073"/>
            <a:ext cx="10515600" cy="1325563"/>
          </a:xfrm>
        </p:spPr>
        <p:txBody>
          <a:bodyPr/>
          <a:lstStyle/>
          <a:p>
            <a:r>
              <a:rPr kumimoji="1" lang="ja-JP" altLang="en-US" dirty="0" smtClean="0"/>
              <a:t>増尾地区での低栄養の現状</a:t>
            </a:r>
            <a:endParaRPr kumimoji="1" lang="ja-JP" altLang="en-US" dirty="0"/>
          </a:p>
        </p:txBody>
      </p:sp>
      <p:sp>
        <p:nvSpPr>
          <p:cNvPr id="3" name="コンテンツ プレースホルダー 2"/>
          <p:cNvSpPr>
            <a:spLocks noGrp="1"/>
          </p:cNvSpPr>
          <p:nvPr>
            <p:ph idx="1"/>
          </p:nvPr>
        </p:nvSpPr>
        <p:spPr>
          <a:xfrm>
            <a:off x="175845" y="1526537"/>
            <a:ext cx="12227169" cy="4766691"/>
          </a:xfrm>
        </p:spPr>
        <p:txBody>
          <a:bodyPr/>
          <a:lstStyle/>
          <a:p>
            <a:r>
              <a:rPr kumimoji="1" lang="ja-JP" altLang="en-US" sz="3200" dirty="0" smtClean="0">
                <a:latin typeface="游ゴシック" panose="020B0400000000000000" pitchFamily="50" charset="-128"/>
                <a:ea typeface="游ゴシック" panose="020B0400000000000000" pitchFamily="50" charset="-128"/>
              </a:rPr>
              <a:t>①健康診断を受けた</a:t>
            </a:r>
            <a:r>
              <a:rPr kumimoji="1" lang="en-US" altLang="ja-JP" sz="3200" b="1" dirty="0" smtClean="0">
                <a:solidFill>
                  <a:srgbClr val="FF0000"/>
                </a:solidFill>
                <a:latin typeface="游ゴシック" panose="020B0400000000000000" pitchFamily="50" charset="-128"/>
                <a:ea typeface="游ゴシック" panose="020B0400000000000000" pitchFamily="50" charset="-128"/>
              </a:rPr>
              <a:t>3</a:t>
            </a:r>
            <a:r>
              <a:rPr kumimoji="1" lang="ja-JP" altLang="en-US" sz="3200" b="1" dirty="0" smtClean="0">
                <a:solidFill>
                  <a:srgbClr val="FF0000"/>
                </a:solidFill>
                <a:latin typeface="游ゴシック" panose="020B0400000000000000" pitchFamily="50" charset="-128"/>
                <a:ea typeface="游ゴシック" panose="020B0400000000000000" pitchFamily="50" charset="-128"/>
              </a:rPr>
              <a:t>割超</a:t>
            </a:r>
            <a:r>
              <a:rPr kumimoji="1" lang="ja-JP" altLang="en-US" sz="3200" dirty="0" smtClean="0">
                <a:latin typeface="游ゴシック" panose="020B0400000000000000" pitchFamily="50" charset="-128"/>
                <a:ea typeface="游ゴシック" panose="020B0400000000000000" pitchFamily="50" charset="-128"/>
              </a:rPr>
              <a:t>の方が低栄養と該当される。</a:t>
            </a:r>
            <a:endParaRPr kumimoji="1" lang="en-US" altLang="ja-JP" sz="3200" dirty="0" smtClean="0">
              <a:latin typeface="游ゴシック" panose="020B0400000000000000" pitchFamily="50" charset="-128"/>
              <a:ea typeface="游ゴシック" panose="020B0400000000000000" pitchFamily="50" charset="-128"/>
            </a:endParaRPr>
          </a:p>
          <a:p>
            <a:pPr marL="0" indent="0">
              <a:buNone/>
            </a:pPr>
            <a:r>
              <a:rPr lang="ja-JP" altLang="en-US" sz="3200" dirty="0" smtClean="0">
                <a:latin typeface="游ゴシック" panose="020B0400000000000000" pitchFamily="50" charset="-128"/>
                <a:ea typeface="游ゴシック" panose="020B0400000000000000" pitchFamily="50" charset="-128"/>
              </a:rPr>
              <a:t>　　　</a:t>
            </a:r>
            <a:endParaRPr lang="en-US" altLang="ja-JP" sz="3200" dirty="0" smtClean="0">
              <a:latin typeface="游ゴシック" panose="020B0400000000000000" pitchFamily="50" charset="-128"/>
              <a:ea typeface="游ゴシック" panose="020B0400000000000000" pitchFamily="50" charset="-128"/>
            </a:endParaRPr>
          </a:p>
          <a:p>
            <a:pPr marL="0" indent="0">
              <a:buNone/>
            </a:pPr>
            <a:endParaRPr kumimoji="1" lang="en-US" altLang="ja-JP" sz="3200" dirty="0">
              <a:latin typeface="游ゴシック" panose="020B0400000000000000" pitchFamily="50" charset="-128"/>
              <a:ea typeface="游ゴシック" panose="020B0400000000000000" pitchFamily="50" charset="-128"/>
            </a:endParaRPr>
          </a:p>
          <a:p>
            <a:pPr marL="0" indent="0">
              <a:buNone/>
            </a:pPr>
            <a:endParaRPr lang="en-US" altLang="ja-JP" sz="3200" dirty="0" smtClean="0">
              <a:latin typeface="游ゴシック" panose="020B0400000000000000" pitchFamily="50" charset="-128"/>
              <a:ea typeface="游ゴシック" panose="020B0400000000000000" pitchFamily="50" charset="-128"/>
            </a:endParaRPr>
          </a:p>
          <a:p>
            <a:pPr marL="0" indent="0">
              <a:buNone/>
            </a:pPr>
            <a:endParaRPr kumimoji="1" lang="en-US" altLang="ja-JP" sz="3200" dirty="0" smtClean="0">
              <a:latin typeface="游ゴシック" panose="020B0400000000000000" pitchFamily="50" charset="-128"/>
              <a:ea typeface="游ゴシック" panose="020B0400000000000000" pitchFamily="50" charset="-128"/>
            </a:endParaRPr>
          </a:p>
          <a:p>
            <a:pPr marL="0" indent="0">
              <a:buNone/>
            </a:pPr>
            <a:endParaRPr kumimoji="1" lang="en-US" altLang="ja-JP" sz="3200" dirty="0" smtClean="0">
              <a:latin typeface="游ゴシック" panose="020B0400000000000000" pitchFamily="50" charset="-128"/>
              <a:ea typeface="游ゴシック" panose="020B0400000000000000" pitchFamily="50" charset="-128"/>
            </a:endParaRPr>
          </a:p>
          <a:p>
            <a:r>
              <a:rPr lang="ja-JP" altLang="en-US" sz="3200" dirty="0" smtClean="0">
                <a:latin typeface="游ゴシック" panose="020B0400000000000000" pitchFamily="50" charset="-128"/>
                <a:ea typeface="游ゴシック" panose="020B0400000000000000" pitchFamily="50" charset="-128"/>
              </a:rPr>
              <a:t>②介護予防個別会議の事例の</a:t>
            </a:r>
            <a:r>
              <a:rPr lang="ja-JP" altLang="en-US" sz="3200" b="1" dirty="0" smtClean="0">
                <a:solidFill>
                  <a:srgbClr val="FF0000"/>
                </a:solidFill>
                <a:latin typeface="游ゴシック" panose="020B0400000000000000" pitchFamily="50" charset="-128"/>
                <a:ea typeface="游ゴシック" panose="020B0400000000000000" pitchFamily="50" charset="-128"/>
              </a:rPr>
              <a:t>半数以上</a:t>
            </a:r>
            <a:r>
              <a:rPr lang="ja-JP" altLang="en-US" sz="3200" dirty="0" smtClean="0">
                <a:latin typeface="游ゴシック" panose="020B0400000000000000" pitchFamily="50" charset="-128"/>
                <a:ea typeface="游ゴシック" panose="020B0400000000000000" pitchFamily="50" charset="-128"/>
              </a:rPr>
              <a:t>が低栄養の問題があった</a:t>
            </a:r>
            <a:r>
              <a:rPr lang="ja-JP" altLang="en-US" dirty="0" smtClean="0"/>
              <a:t>。</a:t>
            </a:r>
            <a:endParaRPr lang="en-US" altLang="ja-JP" dirty="0" smtClean="0"/>
          </a:p>
        </p:txBody>
      </p:sp>
      <p:sp>
        <p:nvSpPr>
          <p:cNvPr id="4" name="正方形/長方形 3"/>
          <p:cNvSpPr/>
          <p:nvPr/>
        </p:nvSpPr>
        <p:spPr>
          <a:xfrm>
            <a:off x="2544386" y="5831563"/>
            <a:ext cx="7103227" cy="923330"/>
          </a:xfrm>
          <a:prstGeom prst="rect">
            <a:avLst/>
          </a:prstGeom>
          <a:noFill/>
        </p:spPr>
        <p:txBody>
          <a:bodyPr wrap="none" lIns="91440" tIns="45720" rIns="91440" bIns="45720">
            <a:spAutoFit/>
          </a:bodyPr>
          <a:lstStyle/>
          <a:p>
            <a:pPr algn="ctr"/>
            <a:r>
              <a:rPr lang="ja-JP" altLang="en-US" sz="5400" b="1" cap="none" spc="0" dirty="0" smtClean="0">
                <a:ln w="22225">
                  <a:solidFill>
                    <a:schemeClr val="accent2"/>
                  </a:solidFill>
                  <a:prstDash val="solid"/>
                </a:ln>
                <a:solidFill>
                  <a:schemeClr val="accent2">
                    <a:lumMod val="40000"/>
                    <a:lumOff val="60000"/>
                  </a:schemeClr>
                </a:solidFill>
                <a:effectLst/>
              </a:rPr>
              <a:t>低栄養の方が多い傾向</a:t>
            </a:r>
            <a:endParaRPr lang="ja-JP" altLang="en-US" sz="5400" b="1" cap="none" spc="0" dirty="0">
              <a:ln w="22225">
                <a:solidFill>
                  <a:schemeClr val="accent2"/>
                </a:solidFill>
                <a:prstDash val="solid"/>
              </a:ln>
              <a:solidFill>
                <a:schemeClr val="accent2">
                  <a:lumMod val="40000"/>
                  <a:lumOff val="60000"/>
                </a:schemeClr>
              </a:solidFill>
              <a:effectLst/>
            </a:endParaRPr>
          </a:p>
        </p:txBody>
      </p:sp>
      <p:sp>
        <p:nvSpPr>
          <p:cNvPr id="5" name="スマイル 4"/>
          <p:cNvSpPr/>
          <p:nvPr/>
        </p:nvSpPr>
        <p:spPr>
          <a:xfrm>
            <a:off x="2035067" y="2233244"/>
            <a:ext cx="1336430" cy="1232267"/>
          </a:xfrm>
          <a:prstGeom prst="smileyFace">
            <a:avLst>
              <a:gd name="adj" fmla="val 4653"/>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7703495" y="2208720"/>
            <a:ext cx="1336430" cy="1232267"/>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マイル 6"/>
          <p:cNvSpPr/>
          <p:nvPr/>
        </p:nvSpPr>
        <p:spPr>
          <a:xfrm>
            <a:off x="4953000" y="2271906"/>
            <a:ext cx="1336430" cy="1232267"/>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手作業 7"/>
          <p:cNvSpPr/>
          <p:nvPr/>
        </p:nvSpPr>
        <p:spPr>
          <a:xfrm rot="10800000">
            <a:off x="2138200" y="3495204"/>
            <a:ext cx="1130164" cy="1019908"/>
          </a:xfrm>
          <a:prstGeom prst="flowChartManualOperati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手作業 8"/>
          <p:cNvSpPr/>
          <p:nvPr/>
        </p:nvSpPr>
        <p:spPr>
          <a:xfrm rot="10800000">
            <a:off x="5056133" y="3549836"/>
            <a:ext cx="1130164" cy="1019908"/>
          </a:xfrm>
          <a:prstGeom prst="flowChartManualOperati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手作業 9"/>
          <p:cNvSpPr/>
          <p:nvPr/>
        </p:nvSpPr>
        <p:spPr>
          <a:xfrm rot="10800000">
            <a:off x="7806628" y="3527469"/>
            <a:ext cx="1130164" cy="1019908"/>
          </a:xfrm>
          <a:prstGeom prst="flowChartManualOperat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8725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低栄養ってどんな状態？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BMI</a:t>
            </a:r>
            <a:r>
              <a:rPr lang="ja-JP" altLang="en-US" dirty="0" smtClean="0"/>
              <a:t>が　　　　　　　以下の状態</a:t>
            </a:r>
            <a:endParaRPr lang="en-US" altLang="ja-JP" dirty="0" smtClean="0"/>
          </a:p>
          <a:p>
            <a:pPr marL="0" indent="0">
              <a:buNone/>
            </a:pPr>
            <a:r>
              <a:rPr lang="ja-JP" altLang="en-US" dirty="0" smtClean="0"/>
              <a:t>①１８．５　　　　　②２１．５　　③２５．０</a:t>
            </a:r>
            <a:endParaRPr kumimoji="1" lang="en-US" altLang="ja-JP" dirty="0"/>
          </a:p>
          <a:p>
            <a:pPr marL="0" indent="0">
              <a:buNone/>
            </a:pPr>
            <a:endParaRPr lang="en-US" altLang="ja-JP" dirty="0"/>
          </a:p>
          <a:p>
            <a:pPr marL="0" indent="0">
              <a:buNone/>
            </a:pPr>
            <a:endParaRPr lang="en-US" altLang="ja-JP" dirty="0"/>
          </a:p>
          <a:p>
            <a:pPr marL="0" indent="0">
              <a:buNone/>
            </a:pPr>
            <a:r>
              <a:rPr lang="ja-JP" altLang="en-US" dirty="0" smtClean="0"/>
              <a:t>　　　　　　　　　　かつ</a:t>
            </a:r>
            <a:endParaRPr lang="en-US" altLang="ja-JP" dirty="0" smtClean="0"/>
          </a:p>
          <a:p>
            <a:pPr marL="0" indent="0">
              <a:buNone/>
            </a:pPr>
            <a:endParaRPr lang="en-US" altLang="ja-JP" dirty="0" smtClean="0"/>
          </a:p>
          <a:p>
            <a:r>
              <a:rPr lang="ja-JP" altLang="en-US" dirty="0"/>
              <a:t>６</a:t>
            </a:r>
            <a:r>
              <a:rPr kumimoji="1" lang="ja-JP" altLang="en-US" dirty="0" smtClean="0"/>
              <a:t>か月の間で　　　　　　㎏の体重低下がある</a:t>
            </a:r>
            <a:r>
              <a:rPr kumimoji="1" lang="ja-JP" altLang="en-US" dirty="0"/>
              <a:t>　</a:t>
            </a:r>
            <a:r>
              <a:rPr kumimoji="1" lang="ja-JP" altLang="en-US" dirty="0" smtClean="0"/>
              <a:t>　</a:t>
            </a:r>
            <a:endParaRPr kumimoji="1" lang="en-US" altLang="ja-JP" dirty="0" smtClean="0"/>
          </a:p>
          <a:p>
            <a:pPr marL="0" indent="0">
              <a:buNone/>
            </a:pPr>
            <a:r>
              <a:rPr lang="ja-JP" altLang="en-US" dirty="0" smtClean="0"/>
              <a:t>①１～２　　　　②２～３　　　②３～５</a:t>
            </a:r>
            <a:endParaRPr kumimoji="1" lang="en-US" altLang="ja-JP" dirty="0"/>
          </a:p>
        </p:txBody>
      </p:sp>
      <p:sp>
        <p:nvSpPr>
          <p:cNvPr id="4" name="テキスト ボックス 3"/>
          <p:cNvSpPr txBox="1"/>
          <p:nvPr/>
        </p:nvSpPr>
        <p:spPr>
          <a:xfrm>
            <a:off x="2157043" y="1585178"/>
            <a:ext cx="1617784" cy="707886"/>
          </a:xfrm>
          <a:prstGeom prst="rect">
            <a:avLst/>
          </a:prstGeom>
          <a:noFill/>
        </p:spPr>
        <p:txBody>
          <a:bodyPr wrap="square" rtlCol="0">
            <a:spAutoFit/>
          </a:bodyPr>
          <a:lstStyle/>
          <a:p>
            <a:r>
              <a:rPr lang="ja-JP" altLang="en-US" sz="4000" dirty="0" smtClean="0"/>
              <a:t>２１．５</a:t>
            </a:r>
            <a:endParaRPr kumimoji="1" lang="ja-JP" altLang="en-US" sz="2800" dirty="0"/>
          </a:p>
        </p:txBody>
      </p:sp>
      <p:sp>
        <p:nvSpPr>
          <p:cNvPr id="5" name="テキスト ボックス 4"/>
          <p:cNvSpPr txBox="1"/>
          <p:nvPr/>
        </p:nvSpPr>
        <p:spPr>
          <a:xfrm>
            <a:off x="3141784" y="4691796"/>
            <a:ext cx="1477107" cy="707886"/>
          </a:xfrm>
          <a:prstGeom prst="rect">
            <a:avLst/>
          </a:prstGeom>
          <a:noFill/>
        </p:spPr>
        <p:txBody>
          <a:bodyPr wrap="square" rtlCol="0">
            <a:spAutoFit/>
          </a:bodyPr>
          <a:lstStyle/>
          <a:p>
            <a:r>
              <a:rPr lang="ja-JP" altLang="en-US" sz="4000" dirty="0"/>
              <a:t>２～３</a:t>
            </a:r>
            <a:endParaRPr kumimoji="1" lang="ja-JP" altLang="en-US" sz="2800" dirty="0"/>
          </a:p>
        </p:txBody>
      </p:sp>
    </p:spTree>
    <p:extLst>
      <p:ext uri="{BB962C8B-B14F-4D97-AF65-F5344CB8AC3E}">
        <p14:creationId xmlns:p14="http://schemas.microsoft.com/office/powerpoint/2010/main" val="1350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1日に必要なたんぱく質量の目安／片手が目安！高齢者が1日に必要なたんぱく質量は［1.0から1.2グラム］×体重（キログラム）（体重50キログラムの人は、一日50から60グラム）／豚ロース（焼き）50グラム（約13グラム）＋鮭（焼き）70グラム（約20グラム）＋牛乳180グラム（約6グラム）＋卵50グラム（約6グラム）＋納豆50グラム（約8グラム）、これで合計約53グラムのたんぱく質がとれます／日本食品標準成分表2015年版（七訂）より計算。（）内はたんぱく質の目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326" y="247326"/>
            <a:ext cx="5934674" cy="644073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ソース画像を表示"/>
          <p:cNvPicPr/>
          <p:nvPr/>
        </p:nvPicPr>
        <p:blipFill>
          <a:blip r:embed="rId3">
            <a:extLst>
              <a:ext uri="{28A0092B-C50C-407E-A947-70E740481C1C}">
                <a14:useLocalDpi xmlns:a14="http://schemas.microsoft.com/office/drawing/2010/main" val="0"/>
              </a:ext>
            </a:extLst>
          </a:blip>
          <a:srcRect/>
          <a:stretch>
            <a:fillRect/>
          </a:stretch>
        </p:blipFill>
        <p:spPr bwMode="auto">
          <a:xfrm>
            <a:off x="246185" y="492369"/>
            <a:ext cx="5849815" cy="5950647"/>
          </a:xfrm>
          <a:prstGeom prst="rect">
            <a:avLst/>
          </a:prstGeom>
          <a:noFill/>
          <a:ln>
            <a:noFill/>
          </a:ln>
        </p:spPr>
      </p:pic>
    </p:spTree>
    <p:extLst>
      <p:ext uri="{BB962C8B-B14F-4D97-AF65-F5344CB8AC3E}">
        <p14:creationId xmlns:p14="http://schemas.microsoft.com/office/powerpoint/2010/main" val="345202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0170" y="46037"/>
            <a:ext cx="10515600" cy="1325563"/>
          </a:xfrm>
        </p:spPr>
        <p:txBody>
          <a:bodyPr/>
          <a:lstStyle/>
          <a:p>
            <a:r>
              <a:rPr kumimoji="1" lang="ja-JP" altLang="en-US" dirty="0" smtClean="0"/>
              <a:t>地域推進圏域会議の内容</a:t>
            </a:r>
            <a:endParaRPr kumimoji="1" lang="ja-JP" altLang="en-US" dirty="0"/>
          </a:p>
        </p:txBody>
      </p:sp>
      <p:sp>
        <p:nvSpPr>
          <p:cNvPr id="3" name="コンテンツ プレースホルダー 2"/>
          <p:cNvSpPr>
            <a:spLocks noGrp="1"/>
          </p:cNvSpPr>
          <p:nvPr>
            <p:ph idx="1"/>
          </p:nvPr>
        </p:nvSpPr>
        <p:spPr>
          <a:xfrm>
            <a:off x="610170" y="1371600"/>
            <a:ext cx="10515600" cy="4668933"/>
          </a:xfrm>
        </p:spPr>
        <p:txBody>
          <a:bodyPr/>
          <a:lstStyle/>
          <a:p>
            <a:r>
              <a:rPr kumimoji="1" lang="ja-JP" altLang="en-US" sz="3600" b="1" dirty="0" smtClean="0">
                <a:latin typeface="游ゴシック" panose="020B0400000000000000" pitchFamily="50" charset="-128"/>
                <a:ea typeface="游ゴシック" panose="020B0400000000000000" pitchFamily="50" charset="-128"/>
              </a:rPr>
              <a:t>地域の課題</a:t>
            </a:r>
            <a:endParaRPr kumimoji="1" lang="en-US" altLang="ja-JP" sz="3600" b="1" dirty="0" smtClean="0">
              <a:latin typeface="游ゴシック" panose="020B0400000000000000" pitchFamily="50" charset="-128"/>
              <a:ea typeface="游ゴシック" panose="020B0400000000000000" pitchFamily="50" charset="-128"/>
            </a:endParaRPr>
          </a:p>
          <a:p>
            <a:endParaRPr lang="en-US" altLang="ja-JP" dirty="0" smtClean="0"/>
          </a:p>
          <a:p>
            <a:endParaRPr lang="en-US" altLang="ja-JP" dirty="0"/>
          </a:p>
          <a:p>
            <a:endParaRPr kumimoji="1" lang="en-US" altLang="ja-JP" dirty="0" smtClean="0"/>
          </a:p>
          <a:p>
            <a:endParaRPr lang="en-US" altLang="ja-JP" dirty="0"/>
          </a:p>
          <a:p>
            <a:r>
              <a:rPr kumimoji="1" lang="ja-JP" altLang="en-US" sz="3600" b="1" dirty="0" smtClean="0">
                <a:latin typeface="游ゴシック" panose="020B0400000000000000" pitchFamily="50" charset="-128"/>
                <a:ea typeface="游ゴシック" panose="020B0400000000000000" pitchFamily="50" charset="-128"/>
              </a:rPr>
              <a:t>地域の対策</a:t>
            </a:r>
            <a:endParaRPr kumimoji="1" lang="en-US" altLang="ja-JP" sz="3600" b="1" dirty="0" smtClean="0">
              <a:latin typeface="游ゴシック" panose="020B0400000000000000" pitchFamily="50" charset="-128"/>
              <a:ea typeface="游ゴシック" panose="020B0400000000000000" pitchFamily="50" charset="-128"/>
            </a:endParaRPr>
          </a:p>
          <a:p>
            <a:pPr marL="0" indent="0">
              <a:buNone/>
            </a:pPr>
            <a:r>
              <a:rPr lang="ja-JP" altLang="en-US" dirty="0"/>
              <a:t>　</a:t>
            </a:r>
            <a:endParaRPr kumimoji="1" lang="ja-JP" altLang="en-US" dirty="0"/>
          </a:p>
        </p:txBody>
      </p:sp>
      <p:sp>
        <p:nvSpPr>
          <p:cNvPr id="5" name="角丸四角形 4"/>
          <p:cNvSpPr/>
          <p:nvPr/>
        </p:nvSpPr>
        <p:spPr>
          <a:xfrm>
            <a:off x="610170" y="4782337"/>
            <a:ext cx="10996246" cy="1589434"/>
          </a:xfrm>
          <a:prstGeom prst="round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tx1"/>
                </a:solidFill>
                <a:latin typeface="游ゴシック" panose="020B0400000000000000" pitchFamily="50" charset="-128"/>
                <a:ea typeface="游ゴシック" panose="020B0400000000000000" pitchFamily="50" charset="-128"/>
              </a:rPr>
              <a:t>１．重度化防止に向け栄養知識の理解</a:t>
            </a:r>
            <a:endParaRPr lang="en-US" altLang="ja-JP" sz="3200" b="1" dirty="0" smtClean="0">
              <a:solidFill>
                <a:schemeClr val="tx1"/>
              </a:solidFill>
              <a:latin typeface="游ゴシック" panose="020B0400000000000000" pitchFamily="50" charset="-128"/>
              <a:ea typeface="游ゴシック" panose="020B0400000000000000" pitchFamily="50" charset="-128"/>
            </a:endParaRPr>
          </a:p>
          <a:p>
            <a:r>
              <a:rPr lang="ja-JP" altLang="en-US" sz="3200" b="1" dirty="0" smtClean="0">
                <a:solidFill>
                  <a:schemeClr val="tx1"/>
                </a:solidFill>
                <a:latin typeface="游ゴシック" panose="020B0400000000000000" pitchFamily="50" charset="-128"/>
                <a:ea typeface="游ゴシック" panose="020B0400000000000000" pitchFamily="50" charset="-128"/>
              </a:rPr>
              <a:t>２．地域</a:t>
            </a:r>
            <a:r>
              <a:rPr lang="ja-JP" altLang="en-US" sz="3200" b="1" dirty="0">
                <a:solidFill>
                  <a:schemeClr val="tx1"/>
                </a:solidFill>
                <a:latin typeface="游ゴシック" panose="020B0400000000000000" pitchFamily="50" charset="-128"/>
                <a:ea typeface="游ゴシック" panose="020B0400000000000000" pitchFamily="50" charset="-128"/>
              </a:rPr>
              <a:t>の社会資源や健康</a:t>
            </a:r>
            <a:r>
              <a:rPr lang="ja-JP" altLang="en-US" sz="3200" b="1" dirty="0" smtClean="0">
                <a:solidFill>
                  <a:schemeClr val="tx1"/>
                </a:solidFill>
                <a:latin typeface="游ゴシック" panose="020B0400000000000000" pitchFamily="50" charset="-128"/>
                <a:ea typeface="游ゴシック" panose="020B0400000000000000" pitchFamily="50" charset="-128"/>
              </a:rPr>
              <a:t>維持に関する情報を得る</a:t>
            </a:r>
            <a:r>
              <a:rPr lang="ja-JP" altLang="en-US" sz="3200" b="1" dirty="0">
                <a:solidFill>
                  <a:schemeClr val="tx1"/>
                </a:solidFill>
                <a:latin typeface="游ゴシック" panose="020B0400000000000000" pitchFamily="50" charset="-128"/>
                <a:ea typeface="游ゴシック" panose="020B0400000000000000" pitchFamily="50" charset="-128"/>
              </a:rPr>
              <a:t>仕組み</a:t>
            </a:r>
            <a:endParaRPr lang="en-US" altLang="ja-JP" sz="3200" b="1" dirty="0">
              <a:solidFill>
                <a:schemeClr val="tx1"/>
              </a:solidFill>
              <a:latin typeface="游ゴシック" panose="020B0400000000000000" pitchFamily="50" charset="-128"/>
              <a:ea typeface="游ゴシック" panose="020B0400000000000000" pitchFamily="50" charset="-128"/>
            </a:endParaRPr>
          </a:p>
        </p:txBody>
      </p:sp>
      <p:sp>
        <p:nvSpPr>
          <p:cNvPr id="6" name="角丸四角形 5"/>
          <p:cNvSpPr/>
          <p:nvPr/>
        </p:nvSpPr>
        <p:spPr>
          <a:xfrm>
            <a:off x="597877" y="2172625"/>
            <a:ext cx="10996246" cy="1297954"/>
          </a:xfrm>
          <a:prstGeom prst="round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游ゴシック" panose="020B0400000000000000" pitchFamily="50" charset="-128"/>
                <a:ea typeface="游ゴシック" panose="020B0400000000000000" pitchFamily="50" charset="-128"/>
              </a:rPr>
              <a:t>自分自身や周りでも栄養の課題</a:t>
            </a:r>
            <a:r>
              <a:rPr lang="ja-JP" altLang="en-US" sz="3200" b="1" dirty="0" smtClean="0">
                <a:solidFill>
                  <a:schemeClr val="tx1"/>
                </a:solidFill>
                <a:latin typeface="游ゴシック" panose="020B0400000000000000" pitchFamily="50" charset="-128"/>
                <a:ea typeface="游ゴシック" panose="020B0400000000000000" pitchFamily="50" charset="-128"/>
              </a:rPr>
              <a:t>に気付きにくく、</a:t>
            </a:r>
            <a:r>
              <a:rPr lang="ja-JP" altLang="en-US" sz="3200" b="1" dirty="0">
                <a:solidFill>
                  <a:schemeClr val="tx1"/>
                </a:solidFill>
                <a:latin typeface="游ゴシック" panose="020B0400000000000000" pitchFamily="50" charset="-128"/>
                <a:ea typeface="游ゴシック" panose="020B0400000000000000" pitchFamily="50" charset="-128"/>
              </a:rPr>
              <a:t>無自覚のうちに低栄養状態となっている</a:t>
            </a:r>
          </a:p>
        </p:txBody>
      </p:sp>
      <p:sp>
        <p:nvSpPr>
          <p:cNvPr id="8" name="星 32 7"/>
          <p:cNvSpPr/>
          <p:nvPr/>
        </p:nvSpPr>
        <p:spPr>
          <a:xfrm>
            <a:off x="416739" y="954922"/>
            <a:ext cx="10902460" cy="611944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13320" y="3174533"/>
            <a:ext cx="1030929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5400" b="1" cap="none" spc="0" dirty="0" smtClean="0">
                <a:ln/>
                <a:solidFill>
                  <a:srgbClr val="FF0000"/>
                </a:solidFill>
                <a:effectLst/>
              </a:rPr>
              <a:t>増尾もりもり栄養トライ、アングル</a:t>
            </a:r>
            <a:r>
              <a:rPr lang="en-US" altLang="ja-JP" sz="5400" b="1" cap="none" spc="0" dirty="0" smtClean="0">
                <a:ln/>
                <a:solidFill>
                  <a:srgbClr val="FF0000"/>
                </a:solidFill>
                <a:effectLst/>
              </a:rPr>
              <a:t>PJ</a:t>
            </a:r>
            <a:endParaRPr lang="ja-JP" altLang="en-US" sz="5400" b="1" cap="none" spc="0" dirty="0">
              <a:ln/>
              <a:solidFill>
                <a:srgbClr val="FF0000"/>
              </a:solidFill>
              <a:effectLst/>
            </a:endParaRPr>
          </a:p>
        </p:txBody>
      </p:sp>
    </p:spTree>
    <p:extLst>
      <p:ext uri="{BB962C8B-B14F-4D97-AF65-F5344CB8AC3E}">
        <p14:creationId xmlns:p14="http://schemas.microsoft.com/office/powerpoint/2010/main" val="16183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8" grpId="0" animBg="1"/>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737</Words>
  <Application>Microsoft Office PowerPoint</Application>
  <PresentationFormat>ワイド画面</PresentationFormat>
  <Paragraphs>98</Paragraphs>
  <Slides>11</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ＭＳ Ｐゴシック</vt:lpstr>
      <vt:lpstr>メイリオ</vt:lpstr>
      <vt:lpstr>游ゴシック</vt:lpstr>
      <vt:lpstr>游ゴシック Medium</vt:lpstr>
      <vt:lpstr>Arial</vt:lpstr>
      <vt:lpstr>Calibri</vt:lpstr>
      <vt:lpstr>Calibri Light</vt:lpstr>
      <vt:lpstr>Office テーマ</vt:lpstr>
      <vt:lpstr>増尾地区の栄養について</vt:lpstr>
      <vt:lpstr>本日の内容</vt:lpstr>
      <vt:lpstr>栄養とフレイルの関係について</vt:lpstr>
      <vt:lpstr>PowerPoint プレゼンテーション</vt:lpstr>
      <vt:lpstr>PowerPoint プレゼンテーション</vt:lpstr>
      <vt:lpstr>増尾地区での低栄養の現状</vt:lpstr>
      <vt:lpstr>低栄養ってどんな状態？</vt:lpstr>
      <vt:lpstr>PowerPoint プレゼンテーション</vt:lpstr>
      <vt:lpstr>地域推進圏域会議の内容</vt:lpstr>
      <vt:lpstr>サロンで栄養講座</vt:lpstr>
      <vt:lpstr>連絡事項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増尾地区の栄養について</dc:title>
  <dc:creator>earth176-u</dc:creator>
  <cp:lastModifiedBy>earth176-u</cp:lastModifiedBy>
  <cp:revision>34</cp:revision>
  <dcterms:created xsi:type="dcterms:W3CDTF">2022-05-20T04:13:28Z</dcterms:created>
  <dcterms:modified xsi:type="dcterms:W3CDTF">2022-05-25T05:23:23Z</dcterms:modified>
</cp:coreProperties>
</file>